
<file path=[Content_Types].xml><?xml version="1.0" encoding="utf-8"?>
<Types xmlns="http://schemas.openxmlformats.org/package/2006/content-types">
  <Default Extension="fntdata" ContentType="application/x-fontdata"/>
  <Default Extension="jpeg" ContentType="image/jpeg"/>
  <Default Extension="m4a" ContentType="audio/mp4"/>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Lst>
  <p:sldSz cx="21374100" cy="15113000"/>
  <p:notesSz cx="6858000" cy="9144000"/>
  <p:embeddedFontLst>
    <p:embeddedFont>
      <p:font typeface="Kawit Extended" panose="020B0604020202020204" charset="0"/>
      <p:regular r:id="rId20"/>
    </p:embeddedFont>
    <p:embeddedFont>
      <p:font typeface="Open Sans 1" panose="020B0604020202020204" charset="0"/>
      <p:regular r:id="rId21"/>
    </p:embeddedFont>
    <p:embeddedFont>
      <p:font typeface="Open Sans 2" panose="020B0604020202020204" charset="0"/>
      <p:regular r:id="rId22"/>
    </p:embeddedFont>
    <p:embeddedFont>
      <p:font typeface="Open Sans 2 Italics" panose="020B0604020202020204" charset="0"/>
      <p:regular r:id="rId23"/>
      <p:italic r:id="rId24"/>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597" autoAdjust="0"/>
    <p:restoredTop sz="94626" autoAdjust="0"/>
  </p:normalViewPr>
  <p:slideViewPr>
    <p:cSldViewPr>
      <p:cViewPr varScale="1">
        <p:scale>
          <a:sx n="41" d="100"/>
          <a:sy n="41" d="100"/>
        </p:scale>
        <p:origin x="1020" y="7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font" Target="fonts/font2.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font" Target="fonts/font1.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5.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4.fntdata"/><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3.fntdata"/><Relationship Id="rId27"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7/8/2025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‹N›</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7/8/2025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‹N›</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7/8/2025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‹N›</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7/8/2025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‹N›</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7/8/2025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‹N›</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7/8/2025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‹N›</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7/8/2025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‹N›</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7/8/2025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‹N›</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7/8/2025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‹N›</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7/8/2025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‹N›</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7/8/2025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‹N›</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7/8/2025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‹N›</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slideLayout" Target="../slideLayouts/slideLayout7.xml"/><Relationship Id="rId7" Type="http://schemas.openxmlformats.org/officeDocument/2006/relationships/image" Target="../media/image4.jpeg"/><Relationship Id="rId2" Type="http://schemas.microsoft.com/office/2007/relationships/media" Target="../media/media1.m4a"/><Relationship Id="rId1" Type="http://schemas.openxmlformats.org/officeDocument/2006/relationships/audio" Target="NULL" TargetMode="External"/><Relationship Id="rId6" Type="http://schemas.openxmlformats.org/officeDocument/2006/relationships/image" Target="../media/image3.jpeg"/><Relationship Id="rId5" Type="http://schemas.openxmlformats.org/officeDocument/2006/relationships/image" Target="../media/image2.jpeg"/><Relationship Id="rId4" Type="http://schemas.openxmlformats.org/officeDocument/2006/relationships/image" Target="../media/image1.png"/><Relationship Id="rId9" Type="http://schemas.openxmlformats.org/officeDocument/2006/relationships/image" Target="../media/image6.svg"/></Relationships>
</file>

<file path=ppt/slides/_rels/slide1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7.png"/><Relationship Id="rId1" Type="http://schemas.openxmlformats.org/officeDocument/2006/relationships/slideLayout" Target="../slideLayouts/slideLayout7.xml"/><Relationship Id="rId5" Type="http://schemas.openxmlformats.org/officeDocument/2006/relationships/image" Target="../media/image17.png"/><Relationship Id="rId4" Type="http://schemas.openxmlformats.org/officeDocument/2006/relationships/image" Target="../media/image16.png"/></Relationships>
</file>

<file path=ppt/slides/_rels/slide1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7.png"/><Relationship Id="rId1" Type="http://schemas.openxmlformats.org/officeDocument/2006/relationships/slideLayout" Target="../slideLayouts/slideLayout7.xml"/><Relationship Id="rId5" Type="http://schemas.openxmlformats.org/officeDocument/2006/relationships/image" Target="../media/image20.png"/><Relationship Id="rId4" Type="http://schemas.openxmlformats.org/officeDocument/2006/relationships/image" Target="../media/image19.png"/></Relationships>
</file>

<file path=ppt/slides/_rels/slide13.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7.png"/><Relationship Id="rId1" Type="http://schemas.openxmlformats.org/officeDocument/2006/relationships/slideLayout" Target="../slideLayouts/slideLayout7.xml"/><Relationship Id="rId4" Type="http://schemas.openxmlformats.org/officeDocument/2006/relationships/image" Target="../media/image22.jpeg"/></Relationships>
</file>

<file path=ppt/slides/_rels/slide14.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7.png"/><Relationship Id="rId1" Type="http://schemas.openxmlformats.org/officeDocument/2006/relationships/slideLayout" Target="../slideLayouts/slideLayout7.xml"/><Relationship Id="rId4" Type="http://schemas.openxmlformats.org/officeDocument/2006/relationships/image" Target="../media/image24.jpeg"/></Relationships>
</file>

<file path=ppt/slides/_rels/slide15.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7.png"/><Relationship Id="rId1" Type="http://schemas.openxmlformats.org/officeDocument/2006/relationships/slideLayout" Target="../slideLayouts/slideLayout7.xml"/><Relationship Id="rId5" Type="http://schemas.openxmlformats.org/officeDocument/2006/relationships/image" Target="../media/image27.jpeg"/><Relationship Id="rId4" Type="http://schemas.openxmlformats.org/officeDocument/2006/relationships/image" Target="../media/image26.jpeg"/></Relationships>
</file>

<file path=ppt/slides/_rels/slide16.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7.png"/><Relationship Id="rId1" Type="http://schemas.openxmlformats.org/officeDocument/2006/relationships/slideLayout" Target="../slideLayouts/slideLayout7.xml"/><Relationship Id="rId4" Type="http://schemas.openxmlformats.org/officeDocument/2006/relationships/image" Target="../media/image30.jpeg"/></Relationships>
</file>

<file path=ppt/slides/_rels/slide18.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7.png"/><Relationship Id="rId1" Type="http://schemas.openxmlformats.org/officeDocument/2006/relationships/slideLayout" Target="../slideLayouts/slideLayout7.xml"/><Relationship Id="rId4" Type="http://schemas.openxmlformats.org/officeDocument/2006/relationships/image" Target="../media/image32.jpeg"/></Relationships>
</file>

<file path=ppt/slides/_rels/slide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7.xml"/><Relationship Id="rId4" Type="http://schemas.openxmlformats.org/officeDocument/2006/relationships/image" Target="../media/image9.png"/></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7.png"/><Relationship Id="rId1" Type="http://schemas.openxmlformats.org/officeDocument/2006/relationships/slideLayout" Target="../slideLayouts/slideLayout7.xml"/><Relationship Id="rId4" Type="http://schemas.openxmlformats.org/officeDocument/2006/relationships/image" Target="../media/image11.png"/></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7.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21384000" cy="15120000"/>
          </a:xfrm>
          <a:custGeom>
            <a:avLst/>
            <a:gdLst/>
            <a:ahLst/>
            <a:cxnLst/>
            <a:rect l="l" t="t" r="r" b="b"/>
            <a:pathLst>
              <a:path w="21384000" h="15120000">
                <a:moveTo>
                  <a:pt x="0" y="0"/>
                </a:moveTo>
                <a:lnTo>
                  <a:pt x="21384000" y="0"/>
                </a:lnTo>
                <a:lnTo>
                  <a:pt x="21384000" y="15120000"/>
                </a:lnTo>
                <a:lnTo>
                  <a:pt x="0" y="15120000"/>
                </a:lnTo>
                <a:lnTo>
                  <a:pt x="0" y="0"/>
                </a:lnTo>
                <a:close/>
              </a:path>
            </a:pathLst>
          </a:custGeom>
          <a:blipFill>
            <a:blip r:embed="rId4"/>
            <a:stretch>
              <a:fillRect l="-24597" t="-10427" r="-534" b="-10637"/>
            </a:stretch>
          </a:blipFill>
        </p:spPr>
        <p:txBody>
          <a:bodyPr/>
          <a:lstStyle/>
          <a:p>
            <a:endParaRPr lang="it-IT"/>
          </a:p>
        </p:txBody>
      </p:sp>
      <p:sp>
        <p:nvSpPr>
          <p:cNvPr id="3" name="Freeform 3"/>
          <p:cNvSpPr/>
          <p:nvPr/>
        </p:nvSpPr>
        <p:spPr>
          <a:xfrm>
            <a:off x="2278025" y="3960660"/>
            <a:ext cx="5318143" cy="3988607"/>
          </a:xfrm>
          <a:custGeom>
            <a:avLst/>
            <a:gdLst/>
            <a:ahLst/>
            <a:cxnLst/>
            <a:rect l="l" t="t" r="r" b="b"/>
            <a:pathLst>
              <a:path w="5318143" h="3988607">
                <a:moveTo>
                  <a:pt x="0" y="0"/>
                </a:moveTo>
                <a:lnTo>
                  <a:pt x="5318142" y="0"/>
                </a:lnTo>
                <a:lnTo>
                  <a:pt x="5318142" y="3988607"/>
                </a:lnTo>
                <a:lnTo>
                  <a:pt x="0" y="3988607"/>
                </a:lnTo>
                <a:lnTo>
                  <a:pt x="0" y="0"/>
                </a:lnTo>
                <a:close/>
              </a:path>
            </a:pathLst>
          </a:custGeom>
          <a:blipFill>
            <a:blip r:embed="rId5"/>
            <a:stretch>
              <a:fillRect/>
            </a:stretch>
          </a:blipFill>
        </p:spPr>
        <p:txBody>
          <a:bodyPr/>
          <a:lstStyle/>
          <a:p>
            <a:endParaRPr lang="it-IT"/>
          </a:p>
        </p:txBody>
      </p:sp>
      <p:sp>
        <p:nvSpPr>
          <p:cNvPr id="4" name="Freeform 4"/>
          <p:cNvSpPr/>
          <p:nvPr/>
        </p:nvSpPr>
        <p:spPr>
          <a:xfrm>
            <a:off x="12678434" y="3960660"/>
            <a:ext cx="4895117" cy="6526823"/>
          </a:xfrm>
          <a:custGeom>
            <a:avLst/>
            <a:gdLst/>
            <a:ahLst/>
            <a:cxnLst/>
            <a:rect l="l" t="t" r="r" b="b"/>
            <a:pathLst>
              <a:path w="4895117" h="6526823">
                <a:moveTo>
                  <a:pt x="0" y="0"/>
                </a:moveTo>
                <a:lnTo>
                  <a:pt x="4895117" y="0"/>
                </a:lnTo>
                <a:lnTo>
                  <a:pt x="4895117" y="6526823"/>
                </a:lnTo>
                <a:lnTo>
                  <a:pt x="0" y="6526823"/>
                </a:lnTo>
                <a:lnTo>
                  <a:pt x="0" y="0"/>
                </a:lnTo>
                <a:close/>
              </a:path>
            </a:pathLst>
          </a:custGeom>
          <a:blipFill>
            <a:blip r:embed="rId6"/>
            <a:stretch>
              <a:fillRect/>
            </a:stretch>
          </a:blipFill>
        </p:spPr>
        <p:txBody>
          <a:bodyPr/>
          <a:lstStyle/>
          <a:p>
            <a:endParaRPr lang="it-IT"/>
          </a:p>
        </p:txBody>
      </p:sp>
      <p:sp>
        <p:nvSpPr>
          <p:cNvPr id="5" name="Freeform 5"/>
          <p:cNvSpPr/>
          <p:nvPr/>
        </p:nvSpPr>
        <p:spPr>
          <a:xfrm>
            <a:off x="6302154" y="8316848"/>
            <a:ext cx="5403979" cy="4052984"/>
          </a:xfrm>
          <a:custGeom>
            <a:avLst/>
            <a:gdLst/>
            <a:ahLst/>
            <a:cxnLst/>
            <a:rect l="l" t="t" r="r" b="b"/>
            <a:pathLst>
              <a:path w="5403979" h="4052984">
                <a:moveTo>
                  <a:pt x="0" y="0"/>
                </a:moveTo>
                <a:lnTo>
                  <a:pt x="5403979" y="0"/>
                </a:lnTo>
                <a:lnTo>
                  <a:pt x="5403979" y="4052985"/>
                </a:lnTo>
                <a:lnTo>
                  <a:pt x="0" y="4052985"/>
                </a:lnTo>
                <a:lnTo>
                  <a:pt x="0" y="0"/>
                </a:lnTo>
                <a:close/>
              </a:path>
            </a:pathLst>
          </a:custGeom>
          <a:blipFill>
            <a:blip r:embed="rId7"/>
            <a:stretch>
              <a:fillRect/>
            </a:stretch>
          </a:blipFill>
        </p:spPr>
        <p:txBody>
          <a:bodyPr/>
          <a:lstStyle/>
          <a:p>
            <a:endParaRPr lang="it-IT"/>
          </a:p>
        </p:txBody>
      </p:sp>
      <p:sp>
        <p:nvSpPr>
          <p:cNvPr id="6" name="TextBox 6"/>
          <p:cNvSpPr txBox="1"/>
          <p:nvPr/>
        </p:nvSpPr>
        <p:spPr>
          <a:xfrm>
            <a:off x="3330962" y="2797568"/>
            <a:ext cx="13864679" cy="788179"/>
          </a:xfrm>
          <a:prstGeom prst="rect">
            <a:avLst/>
          </a:prstGeom>
        </p:spPr>
        <p:txBody>
          <a:bodyPr lIns="0" tIns="0" rIns="0" bIns="0" rtlCol="0" anchor="t">
            <a:spAutoFit/>
          </a:bodyPr>
          <a:lstStyle/>
          <a:p>
            <a:pPr algn="ctr">
              <a:lnSpc>
                <a:spcPts val="6432"/>
              </a:lnSpc>
              <a:spcBef>
                <a:spcPct val="0"/>
              </a:spcBef>
            </a:pPr>
            <a:r>
              <a:rPr lang="en-US" sz="4594">
                <a:solidFill>
                  <a:srgbClr val="069D27"/>
                </a:solidFill>
                <a:latin typeface="Kawit Extended"/>
                <a:ea typeface="Kawit Extended"/>
                <a:cs typeface="Kawit Extended"/>
                <a:sym typeface="Kawit Extended"/>
              </a:rPr>
              <a:t>Laboratorio didattico presso l’ Oasi di Baggero </a:t>
            </a:r>
          </a:p>
        </p:txBody>
      </p:sp>
      <p:pic>
        <p:nvPicPr>
          <p:cNvPr id="7" name="Picture 9">
            <a:hlinkClick r:id="" action="ppaction://media"/>
            <a:extLst>
              <a:ext uri="{FF2B5EF4-FFF2-40B4-BE49-F238E27FC236}">
                <a16:creationId xmlns:a16="http://schemas.microsoft.com/office/drawing/2014/main" id="{D72C8EF8-4237-EFC4-6217-88D65DB154E5}"/>
              </a:ext>
            </a:extLst>
          </p:cNvPr>
          <p:cNvPicPr>
            <a:picLocks noChangeAspect="1"/>
          </p:cNvPicPr>
          <p:nvPr>
            <a:audioFile r:link="rId1"/>
            <p:extLst>
              <p:ext uri="{DAA4B4D4-6D71-4841-9C94-3DE7FCFB9230}">
                <p14:media xmlns:p14="http://schemas.microsoft.com/office/powerpoint/2010/main" r:embed="rId2">
                  <p14:trim/>
                </p14:media>
              </p:ext>
            </p:extLst>
          </p:nvPr>
        </p:nvPicPr>
        <p:blipFill>
          <a:blip r:embed="rId8">
            <a:extLst>
              <a:ext uri="{96DAC541-7B7A-43D3-8B79-37D633B846F1}">
                <asvg:svgBlip xmlns:asvg="http://schemas.microsoft.com/office/drawing/2016/SVG/main" r:embed="rId9"/>
              </a:ext>
            </a:extLst>
          </a:blip>
          <a:stretch>
            <a:fillRect/>
          </a:stretch>
        </p:blipFill>
        <p:spPr>
          <a:xfrm>
            <a:off x="9507651" y="5284852"/>
            <a:ext cx="1511300" cy="1511300"/>
          </a:xfrm>
          <a:prstGeom prst="rect">
            <a:avLst/>
          </a:prstGeom>
        </p:spPr>
      </p:pic>
    </p:spTree>
  </p:cSld>
  <p:clrMapOvr>
    <a:masterClrMapping/>
  </p:clrMapOvr>
  <p:timing>
    <p:tnLst>
      <p:par>
        <p:cTn id="1" dur="indefinite" restart="never" nodeType="tmRoot">
          <p:childTnLst>
            <p:audio>
              <p:cMediaNode vol="100000" showWhenStopped="0">
                <p:cTn id="2"/>
                <p:tgtEl>
                  <p:spTgt spid="7"/>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21384000" cy="15120000"/>
          </a:xfrm>
          <a:custGeom>
            <a:avLst/>
            <a:gdLst/>
            <a:ahLst/>
            <a:cxnLst/>
            <a:rect l="l" t="t" r="r" b="b"/>
            <a:pathLst>
              <a:path w="21384000" h="15120000">
                <a:moveTo>
                  <a:pt x="0" y="0"/>
                </a:moveTo>
                <a:lnTo>
                  <a:pt x="21384000" y="0"/>
                </a:lnTo>
                <a:lnTo>
                  <a:pt x="21384000" y="15120000"/>
                </a:lnTo>
                <a:lnTo>
                  <a:pt x="0" y="15120000"/>
                </a:lnTo>
                <a:lnTo>
                  <a:pt x="0" y="0"/>
                </a:lnTo>
                <a:close/>
              </a:path>
            </a:pathLst>
          </a:custGeom>
          <a:blipFill>
            <a:blip r:embed="rId2"/>
            <a:stretch>
              <a:fillRect l="-33930" t="-17892" r="-6661" b="-18129"/>
            </a:stretch>
          </a:blipFill>
        </p:spPr>
        <p:txBody>
          <a:bodyPr/>
          <a:lstStyle/>
          <a:p>
            <a:endParaRPr lang="it-IT"/>
          </a:p>
        </p:txBody>
      </p:sp>
      <p:sp>
        <p:nvSpPr>
          <p:cNvPr id="3" name="Freeform 3"/>
          <p:cNvSpPr/>
          <p:nvPr/>
        </p:nvSpPr>
        <p:spPr>
          <a:xfrm>
            <a:off x="1035222" y="2181949"/>
            <a:ext cx="7354186" cy="4687232"/>
          </a:xfrm>
          <a:custGeom>
            <a:avLst/>
            <a:gdLst/>
            <a:ahLst/>
            <a:cxnLst/>
            <a:rect l="l" t="t" r="r" b="b"/>
            <a:pathLst>
              <a:path w="7354186" h="4687232">
                <a:moveTo>
                  <a:pt x="0" y="0"/>
                </a:moveTo>
                <a:lnTo>
                  <a:pt x="7354187" y="0"/>
                </a:lnTo>
                <a:lnTo>
                  <a:pt x="7354187" y="4687232"/>
                </a:lnTo>
                <a:lnTo>
                  <a:pt x="0" y="4687232"/>
                </a:lnTo>
                <a:lnTo>
                  <a:pt x="0" y="0"/>
                </a:lnTo>
                <a:close/>
              </a:path>
            </a:pathLst>
          </a:custGeom>
          <a:blipFill>
            <a:blip r:embed="rId3"/>
            <a:stretch>
              <a:fillRect l="-14518" r="-9462" b="-2186"/>
            </a:stretch>
          </a:blipFill>
        </p:spPr>
        <p:txBody>
          <a:bodyPr/>
          <a:lstStyle/>
          <a:p>
            <a:endParaRPr lang="it-IT"/>
          </a:p>
        </p:txBody>
      </p:sp>
      <p:sp>
        <p:nvSpPr>
          <p:cNvPr id="4" name="Freeform 4"/>
          <p:cNvSpPr/>
          <p:nvPr/>
        </p:nvSpPr>
        <p:spPr>
          <a:xfrm>
            <a:off x="14882938" y="8590031"/>
            <a:ext cx="3998453" cy="3998453"/>
          </a:xfrm>
          <a:custGeom>
            <a:avLst/>
            <a:gdLst/>
            <a:ahLst/>
            <a:cxnLst/>
            <a:rect l="l" t="t" r="r" b="b"/>
            <a:pathLst>
              <a:path w="3998453" h="3998453">
                <a:moveTo>
                  <a:pt x="0" y="0"/>
                </a:moveTo>
                <a:lnTo>
                  <a:pt x="3998453" y="0"/>
                </a:lnTo>
                <a:lnTo>
                  <a:pt x="3998453" y="3998453"/>
                </a:lnTo>
                <a:lnTo>
                  <a:pt x="0" y="3998453"/>
                </a:lnTo>
                <a:lnTo>
                  <a:pt x="0" y="0"/>
                </a:lnTo>
                <a:close/>
              </a:path>
            </a:pathLst>
          </a:custGeom>
          <a:blipFill>
            <a:blip r:embed="rId4"/>
            <a:stretch>
              <a:fillRect/>
            </a:stretch>
          </a:blipFill>
        </p:spPr>
        <p:txBody>
          <a:bodyPr/>
          <a:lstStyle/>
          <a:p>
            <a:endParaRPr lang="it-IT"/>
          </a:p>
        </p:txBody>
      </p:sp>
      <p:sp>
        <p:nvSpPr>
          <p:cNvPr id="5" name="Freeform 5"/>
          <p:cNvSpPr/>
          <p:nvPr/>
        </p:nvSpPr>
        <p:spPr>
          <a:xfrm>
            <a:off x="6686382" y="9399656"/>
            <a:ext cx="6949017" cy="4491968"/>
          </a:xfrm>
          <a:custGeom>
            <a:avLst/>
            <a:gdLst/>
            <a:ahLst/>
            <a:cxnLst/>
            <a:rect l="l" t="t" r="r" b="b"/>
            <a:pathLst>
              <a:path w="6949017" h="4491968">
                <a:moveTo>
                  <a:pt x="0" y="0"/>
                </a:moveTo>
                <a:lnTo>
                  <a:pt x="6949018" y="0"/>
                </a:lnTo>
                <a:lnTo>
                  <a:pt x="6949018" y="4491969"/>
                </a:lnTo>
                <a:lnTo>
                  <a:pt x="0" y="4491969"/>
                </a:lnTo>
                <a:lnTo>
                  <a:pt x="0" y="0"/>
                </a:lnTo>
                <a:close/>
              </a:path>
            </a:pathLst>
          </a:custGeom>
          <a:blipFill>
            <a:blip r:embed="rId5"/>
            <a:stretch>
              <a:fillRect l="-13118" t="-33706" r="-12560" b="-21833"/>
            </a:stretch>
          </a:blipFill>
        </p:spPr>
        <p:txBody>
          <a:bodyPr/>
          <a:lstStyle/>
          <a:p>
            <a:endParaRPr lang="it-IT"/>
          </a:p>
        </p:txBody>
      </p:sp>
      <p:sp>
        <p:nvSpPr>
          <p:cNvPr id="6" name="TextBox 6"/>
          <p:cNvSpPr txBox="1"/>
          <p:nvPr/>
        </p:nvSpPr>
        <p:spPr>
          <a:xfrm>
            <a:off x="10687237" y="6764406"/>
            <a:ext cx="9525" cy="863600"/>
          </a:xfrm>
          <a:prstGeom prst="rect">
            <a:avLst/>
          </a:prstGeom>
        </p:spPr>
        <p:txBody>
          <a:bodyPr lIns="0" tIns="0" rIns="0" bIns="0" rtlCol="0" anchor="t">
            <a:spAutoFit/>
          </a:bodyPr>
          <a:lstStyle/>
          <a:p>
            <a:pPr algn="ctr">
              <a:lnSpc>
                <a:spcPts val="7000"/>
              </a:lnSpc>
            </a:pPr>
            <a:endParaRPr/>
          </a:p>
        </p:txBody>
      </p:sp>
      <p:sp>
        <p:nvSpPr>
          <p:cNvPr id="7" name="TextBox 7"/>
          <p:cNvSpPr txBox="1"/>
          <p:nvPr/>
        </p:nvSpPr>
        <p:spPr>
          <a:xfrm>
            <a:off x="8389409" y="2029549"/>
            <a:ext cx="10491982" cy="3879706"/>
          </a:xfrm>
          <a:prstGeom prst="rect">
            <a:avLst/>
          </a:prstGeom>
        </p:spPr>
        <p:txBody>
          <a:bodyPr lIns="0" tIns="0" rIns="0" bIns="0" rtlCol="0" anchor="t">
            <a:spAutoFit/>
          </a:bodyPr>
          <a:lstStyle/>
          <a:p>
            <a:pPr algn="ctr">
              <a:lnSpc>
                <a:spcPts val="10332"/>
              </a:lnSpc>
            </a:pPr>
            <a:r>
              <a:rPr lang="en-US" sz="7380">
                <a:solidFill>
                  <a:srgbClr val="FF3131"/>
                </a:solidFill>
                <a:latin typeface="Kawit Extended"/>
                <a:ea typeface="Kawit Extended"/>
                <a:cs typeface="Kawit Extended"/>
                <a:sym typeface="Kawit Extended"/>
              </a:rPr>
              <a:t>L’APPLICAZIONE DELLA RACCOLTA DIFFERENZIATA</a:t>
            </a:r>
          </a:p>
        </p:txBody>
      </p:sp>
      <p:sp>
        <p:nvSpPr>
          <p:cNvPr id="8" name="TextBox 8"/>
          <p:cNvSpPr txBox="1"/>
          <p:nvPr/>
        </p:nvSpPr>
        <p:spPr>
          <a:xfrm>
            <a:off x="2296779" y="6764406"/>
            <a:ext cx="17575221" cy="2635250"/>
          </a:xfrm>
          <a:prstGeom prst="rect">
            <a:avLst/>
          </a:prstGeom>
        </p:spPr>
        <p:txBody>
          <a:bodyPr lIns="0" tIns="0" rIns="0" bIns="0" rtlCol="0" anchor="t">
            <a:spAutoFit/>
          </a:bodyPr>
          <a:lstStyle/>
          <a:p>
            <a:pPr algn="just">
              <a:lnSpc>
                <a:spcPts val="7000"/>
              </a:lnSpc>
            </a:pPr>
            <a:r>
              <a:rPr lang="en-US" sz="5000">
                <a:solidFill>
                  <a:srgbClr val="000000"/>
                </a:solidFill>
                <a:latin typeface="Open Sans 1"/>
                <a:ea typeface="Open Sans 1"/>
                <a:cs typeface="Open Sans 1"/>
                <a:sym typeface="Open Sans 1"/>
              </a:rPr>
              <a:t>Durante il laboratorio ci hanno fatto scoprire l’applicazione JUNKER che ci permette di sapere come differenziare la confezione attraverso il codice a barre.</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21384000" cy="15120000"/>
          </a:xfrm>
          <a:custGeom>
            <a:avLst/>
            <a:gdLst/>
            <a:ahLst/>
            <a:cxnLst/>
            <a:rect l="l" t="t" r="r" b="b"/>
            <a:pathLst>
              <a:path w="21384000" h="15120000">
                <a:moveTo>
                  <a:pt x="0" y="0"/>
                </a:moveTo>
                <a:lnTo>
                  <a:pt x="21384000" y="0"/>
                </a:lnTo>
                <a:lnTo>
                  <a:pt x="21384000" y="15120000"/>
                </a:lnTo>
                <a:lnTo>
                  <a:pt x="0" y="15120000"/>
                </a:lnTo>
                <a:lnTo>
                  <a:pt x="0" y="0"/>
                </a:lnTo>
                <a:close/>
              </a:path>
            </a:pathLst>
          </a:custGeom>
          <a:blipFill>
            <a:blip r:embed="rId2"/>
            <a:stretch>
              <a:fillRect l="-33930" t="-17892" r="-6661" b="-18129"/>
            </a:stretch>
          </a:blipFill>
        </p:spPr>
        <p:txBody>
          <a:bodyPr/>
          <a:lstStyle/>
          <a:p>
            <a:endParaRPr lang="it-IT"/>
          </a:p>
        </p:txBody>
      </p:sp>
      <p:sp>
        <p:nvSpPr>
          <p:cNvPr id="3" name="TextBox 3"/>
          <p:cNvSpPr txBox="1"/>
          <p:nvPr/>
        </p:nvSpPr>
        <p:spPr>
          <a:xfrm>
            <a:off x="4149986" y="2691106"/>
            <a:ext cx="12687002" cy="979173"/>
          </a:xfrm>
          <a:prstGeom prst="rect">
            <a:avLst/>
          </a:prstGeom>
        </p:spPr>
        <p:txBody>
          <a:bodyPr lIns="0" tIns="0" rIns="0" bIns="0" rtlCol="0" anchor="t">
            <a:spAutoFit/>
          </a:bodyPr>
          <a:lstStyle/>
          <a:p>
            <a:pPr algn="ctr">
              <a:lnSpc>
                <a:spcPts val="7979"/>
              </a:lnSpc>
              <a:spcBef>
                <a:spcPct val="0"/>
              </a:spcBef>
            </a:pPr>
            <a:r>
              <a:rPr lang="en-US" sz="5699">
                <a:solidFill>
                  <a:srgbClr val="FF3131"/>
                </a:solidFill>
                <a:latin typeface="Kawit Extended"/>
                <a:ea typeface="Kawit Extended"/>
                <a:cs typeface="Kawit Extended"/>
                <a:sym typeface="Kawit Extended"/>
              </a:rPr>
              <a:t>LE CARATTERISTICHE DELLE PLASTICHE</a:t>
            </a:r>
          </a:p>
        </p:txBody>
      </p:sp>
      <p:sp>
        <p:nvSpPr>
          <p:cNvPr id="4" name="TextBox 4"/>
          <p:cNvSpPr txBox="1"/>
          <p:nvPr/>
        </p:nvSpPr>
        <p:spPr>
          <a:xfrm>
            <a:off x="2659977" y="4476593"/>
            <a:ext cx="16111727" cy="7274379"/>
          </a:xfrm>
          <a:prstGeom prst="rect">
            <a:avLst/>
          </a:prstGeom>
        </p:spPr>
        <p:txBody>
          <a:bodyPr lIns="0" tIns="0" rIns="0" bIns="0" rtlCol="0" anchor="t">
            <a:spAutoFit/>
          </a:bodyPr>
          <a:lstStyle/>
          <a:p>
            <a:pPr algn="just">
              <a:lnSpc>
                <a:spcPts val="6554"/>
              </a:lnSpc>
            </a:pPr>
            <a:r>
              <a:rPr lang="en-US" sz="4682">
                <a:solidFill>
                  <a:srgbClr val="000000"/>
                </a:solidFill>
                <a:latin typeface="Open Sans 1"/>
                <a:ea typeface="Open Sans 1"/>
                <a:cs typeface="Open Sans 1"/>
                <a:sym typeface="Open Sans 1"/>
              </a:rPr>
              <a:t>Per testare le caratteristiche delle plastiche come prima cosa ci siamo divisi in gruppi da 4 e ci hanno consegnato 3 tipi di plastiche: morbida, dura e polistirolo. Inoltre ci hanno consegnato un foglio sul quale dovevamo riportare le reazioni dei diversi tipi di plastica agli stress fisici come taglio con le forbici, sfregamento con la carta vetrata, incisione, calore...</a:t>
            </a:r>
          </a:p>
          <a:p>
            <a:pPr algn="ctr">
              <a:lnSpc>
                <a:spcPts val="6554"/>
              </a:lnSpc>
            </a:pPr>
            <a:r>
              <a:rPr lang="en-US" sz="4682">
                <a:solidFill>
                  <a:srgbClr val="000000"/>
                </a:solidFill>
                <a:latin typeface="Open Sans 1"/>
                <a:ea typeface="Open Sans 1"/>
                <a:cs typeface="Open Sans 1"/>
                <a:sym typeface="Open Sans 1"/>
              </a:rPr>
              <a:t> </a:t>
            </a:r>
          </a:p>
          <a:p>
            <a:pPr algn="ctr">
              <a:lnSpc>
                <a:spcPts val="5294"/>
              </a:lnSpc>
              <a:spcBef>
                <a:spcPct val="0"/>
              </a:spcBef>
            </a:pPr>
            <a:endParaRPr lang="en-US" sz="4682">
              <a:solidFill>
                <a:srgbClr val="000000"/>
              </a:solidFill>
              <a:latin typeface="Open Sans 1"/>
              <a:ea typeface="Open Sans 1"/>
              <a:cs typeface="Open Sans 1"/>
              <a:sym typeface="Open Sans 1"/>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21384000" cy="15120000"/>
          </a:xfrm>
          <a:custGeom>
            <a:avLst/>
            <a:gdLst/>
            <a:ahLst/>
            <a:cxnLst/>
            <a:rect l="l" t="t" r="r" b="b"/>
            <a:pathLst>
              <a:path w="21384000" h="15120000">
                <a:moveTo>
                  <a:pt x="0" y="0"/>
                </a:moveTo>
                <a:lnTo>
                  <a:pt x="21384000" y="0"/>
                </a:lnTo>
                <a:lnTo>
                  <a:pt x="21384000" y="15120000"/>
                </a:lnTo>
                <a:lnTo>
                  <a:pt x="0" y="15120000"/>
                </a:lnTo>
                <a:lnTo>
                  <a:pt x="0" y="0"/>
                </a:lnTo>
                <a:close/>
              </a:path>
            </a:pathLst>
          </a:custGeom>
          <a:blipFill>
            <a:blip r:embed="rId2"/>
            <a:stretch>
              <a:fillRect l="-33930" t="-17892" r="-6661" b="-18129"/>
            </a:stretch>
          </a:blipFill>
        </p:spPr>
        <p:txBody>
          <a:bodyPr/>
          <a:lstStyle/>
          <a:p>
            <a:endParaRPr lang="it-IT"/>
          </a:p>
        </p:txBody>
      </p:sp>
      <p:sp>
        <p:nvSpPr>
          <p:cNvPr id="3" name="Freeform 3"/>
          <p:cNvSpPr/>
          <p:nvPr/>
        </p:nvSpPr>
        <p:spPr>
          <a:xfrm>
            <a:off x="3824419" y="8810534"/>
            <a:ext cx="5156961" cy="3577335"/>
          </a:xfrm>
          <a:custGeom>
            <a:avLst/>
            <a:gdLst/>
            <a:ahLst/>
            <a:cxnLst/>
            <a:rect l="l" t="t" r="r" b="b"/>
            <a:pathLst>
              <a:path w="5156961" h="3577335">
                <a:moveTo>
                  <a:pt x="0" y="0"/>
                </a:moveTo>
                <a:lnTo>
                  <a:pt x="5156962" y="0"/>
                </a:lnTo>
                <a:lnTo>
                  <a:pt x="5156962" y="3577335"/>
                </a:lnTo>
                <a:lnTo>
                  <a:pt x="0" y="3577335"/>
                </a:lnTo>
                <a:lnTo>
                  <a:pt x="0" y="0"/>
                </a:lnTo>
                <a:close/>
              </a:path>
            </a:pathLst>
          </a:custGeom>
          <a:blipFill>
            <a:blip r:embed="rId3"/>
            <a:stretch>
              <a:fillRect l="-41951" t="-95622" r="-38983"/>
            </a:stretch>
          </a:blipFill>
        </p:spPr>
        <p:txBody>
          <a:bodyPr/>
          <a:lstStyle/>
          <a:p>
            <a:endParaRPr lang="it-IT"/>
          </a:p>
        </p:txBody>
      </p:sp>
      <p:sp>
        <p:nvSpPr>
          <p:cNvPr id="4" name="TextBox 4"/>
          <p:cNvSpPr txBox="1"/>
          <p:nvPr/>
        </p:nvSpPr>
        <p:spPr>
          <a:xfrm>
            <a:off x="2500998" y="2968827"/>
            <a:ext cx="15039356" cy="5649280"/>
          </a:xfrm>
          <a:prstGeom prst="rect">
            <a:avLst/>
          </a:prstGeom>
        </p:spPr>
        <p:txBody>
          <a:bodyPr lIns="0" tIns="0" rIns="0" bIns="0" rtlCol="0" anchor="t">
            <a:spAutoFit/>
          </a:bodyPr>
          <a:lstStyle/>
          <a:p>
            <a:pPr algn="just">
              <a:lnSpc>
                <a:spcPts val="6424"/>
              </a:lnSpc>
            </a:pPr>
            <a:r>
              <a:rPr lang="en-US" sz="4588">
                <a:solidFill>
                  <a:srgbClr val="000000"/>
                </a:solidFill>
                <a:latin typeface="Open Sans 1"/>
                <a:ea typeface="Open Sans 1"/>
                <a:cs typeface="Open Sans 1"/>
                <a:sym typeface="Open Sans 1"/>
              </a:rPr>
              <a:t>Abbiamo fatto questo test per capire quale tra le tre plastiche (dura, morbida e polistirolo) sia più soggetta alla produzione delle microplastiche perchè esse sono usate in ambito alimentare e, se producono le microplastiche, esse andranno nei cibi e noi le mangeremo.</a:t>
            </a:r>
          </a:p>
          <a:p>
            <a:pPr algn="just">
              <a:lnSpc>
                <a:spcPts val="6424"/>
              </a:lnSpc>
              <a:spcBef>
                <a:spcPct val="0"/>
              </a:spcBef>
            </a:pPr>
            <a:endParaRPr lang="en-US" sz="4588">
              <a:solidFill>
                <a:srgbClr val="000000"/>
              </a:solidFill>
              <a:latin typeface="Open Sans 1"/>
              <a:ea typeface="Open Sans 1"/>
              <a:cs typeface="Open Sans 1"/>
              <a:sym typeface="Open Sans 1"/>
            </a:endParaRPr>
          </a:p>
        </p:txBody>
      </p:sp>
      <p:sp>
        <p:nvSpPr>
          <p:cNvPr id="5" name="Freeform 5"/>
          <p:cNvSpPr/>
          <p:nvPr/>
        </p:nvSpPr>
        <p:spPr>
          <a:xfrm>
            <a:off x="13339171" y="8739481"/>
            <a:ext cx="3896366" cy="3896366"/>
          </a:xfrm>
          <a:custGeom>
            <a:avLst/>
            <a:gdLst/>
            <a:ahLst/>
            <a:cxnLst/>
            <a:rect l="l" t="t" r="r" b="b"/>
            <a:pathLst>
              <a:path w="3896366" h="3896366">
                <a:moveTo>
                  <a:pt x="0" y="0"/>
                </a:moveTo>
                <a:lnTo>
                  <a:pt x="3896366" y="0"/>
                </a:lnTo>
                <a:lnTo>
                  <a:pt x="3896366" y="3896367"/>
                </a:lnTo>
                <a:lnTo>
                  <a:pt x="0" y="3896367"/>
                </a:lnTo>
                <a:lnTo>
                  <a:pt x="0" y="0"/>
                </a:lnTo>
                <a:close/>
              </a:path>
            </a:pathLst>
          </a:custGeom>
          <a:blipFill>
            <a:blip r:embed="rId4"/>
            <a:stretch>
              <a:fillRect/>
            </a:stretch>
          </a:blipFill>
        </p:spPr>
        <p:txBody>
          <a:bodyPr/>
          <a:lstStyle/>
          <a:p>
            <a:endParaRPr lang="it-IT"/>
          </a:p>
        </p:txBody>
      </p:sp>
      <p:sp>
        <p:nvSpPr>
          <p:cNvPr id="6" name="Freeform 6"/>
          <p:cNvSpPr/>
          <p:nvPr/>
        </p:nvSpPr>
        <p:spPr>
          <a:xfrm>
            <a:off x="9929305" y="8739481"/>
            <a:ext cx="2461941" cy="3681407"/>
          </a:xfrm>
          <a:custGeom>
            <a:avLst/>
            <a:gdLst/>
            <a:ahLst/>
            <a:cxnLst/>
            <a:rect l="l" t="t" r="r" b="b"/>
            <a:pathLst>
              <a:path w="2461941" h="3681407">
                <a:moveTo>
                  <a:pt x="0" y="0"/>
                </a:moveTo>
                <a:lnTo>
                  <a:pt x="2461942" y="0"/>
                </a:lnTo>
                <a:lnTo>
                  <a:pt x="2461942" y="3681408"/>
                </a:lnTo>
                <a:lnTo>
                  <a:pt x="0" y="3681408"/>
                </a:lnTo>
                <a:lnTo>
                  <a:pt x="0" y="0"/>
                </a:lnTo>
                <a:close/>
              </a:path>
            </a:pathLst>
          </a:custGeom>
          <a:blipFill>
            <a:blip r:embed="rId5"/>
            <a:stretch>
              <a:fillRect/>
            </a:stretch>
          </a:blipFill>
        </p:spPr>
        <p:txBody>
          <a:bodyPr/>
          <a:lstStyle/>
          <a:p>
            <a:endParaRPr lang="it-IT"/>
          </a:p>
        </p:txBody>
      </p:sp>
      <p:sp>
        <p:nvSpPr>
          <p:cNvPr id="7" name="TextBox 7"/>
          <p:cNvSpPr txBox="1"/>
          <p:nvPr/>
        </p:nvSpPr>
        <p:spPr>
          <a:xfrm>
            <a:off x="4971397" y="12311669"/>
            <a:ext cx="2863007" cy="573406"/>
          </a:xfrm>
          <a:prstGeom prst="rect">
            <a:avLst/>
          </a:prstGeom>
        </p:spPr>
        <p:txBody>
          <a:bodyPr lIns="0" tIns="0" rIns="0" bIns="0" rtlCol="0" anchor="t">
            <a:spAutoFit/>
          </a:bodyPr>
          <a:lstStyle/>
          <a:p>
            <a:pPr algn="ctr">
              <a:lnSpc>
                <a:spcPts val="4619"/>
              </a:lnSpc>
              <a:spcBef>
                <a:spcPct val="0"/>
              </a:spcBef>
            </a:pPr>
            <a:r>
              <a:rPr lang="en-US" sz="3299">
                <a:solidFill>
                  <a:srgbClr val="FF3131"/>
                </a:solidFill>
                <a:latin typeface="Kawit Extended"/>
                <a:ea typeface="Kawit Extended"/>
                <a:cs typeface="Kawit Extended"/>
                <a:sym typeface="Kawit Extended"/>
              </a:rPr>
              <a:t>PLASTICA DURA</a:t>
            </a:r>
          </a:p>
        </p:txBody>
      </p:sp>
      <p:sp>
        <p:nvSpPr>
          <p:cNvPr id="8" name="TextBox 8"/>
          <p:cNvSpPr txBox="1"/>
          <p:nvPr/>
        </p:nvSpPr>
        <p:spPr>
          <a:xfrm>
            <a:off x="8981381" y="12354214"/>
            <a:ext cx="3975235" cy="530861"/>
          </a:xfrm>
          <a:prstGeom prst="rect">
            <a:avLst/>
          </a:prstGeom>
        </p:spPr>
        <p:txBody>
          <a:bodyPr lIns="0" tIns="0" rIns="0" bIns="0" rtlCol="0" anchor="t">
            <a:spAutoFit/>
          </a:bodyPr>
          <a:lstStyle/>
          <a:p>
            <a:pPr algn="ctr">
              <a:lnSpc>
                <a:spcPts val="4339"/>
              </a:lnSpc>
              <a:spcBef>
                <a:spcPct val="0"/>
              </a:spcBef>
            </a:pPr>
            <a:r>
              <a:rPr lang="en-US" sz="3099">
                <a:solidFill>
                  <a:srgbClr val="FF3131"/>
                </a:solidFill>
                <a:latin typeface="Kawit Extended"/>
                <a:ea typeface="Kawit Extended"/>
                <a:cs typeface="Kawit Extended"/>
                <a:sym typeface="Kawit Extended"/>
              </a:rPr>
              <a:t>PLASTICA MORBIDA</a:t>
            </a:r>
          </a:p>
        </p:txBody>
      </p:sp>
      <p:sp>
        <p:nvSpPr>
          <p:cNvPr id="9" name="TextBox 9"/>
          <p:cNvSpPr txBox="1"/>
          <p:nvPr/>
        </p:nvSpPr>
        <p:spPr>
          <a:xfrm>
            <a:off x="13339171" y="12354214"/>
            <a:ext cx="3896366" cy="1073786"/>
          </a:xfrm>
          <a:prstGeom prst="rect">
            <a:avLst/>
          </a:prstGeom>
        </p:spPr>
        <p:txBody>
          <a:bodyPr lIns="0" tIns="0" rIns="0" bIns="0" rtlCol="0" anchor="t">
            <a:spAutoFit/>
          </a:bodyPr>
          <a:lstStyle/>
          <a:p>
            <a:pPr algn="ctr">
              <a:lnSpc>
                <a:spcPts val="4339"/>
              </a:lnSpc>
              <a:spcBef>
                <a:spcPct val="0"/>
              </a:spcBef>
            </a:pPr>
            <a:r>
              <a:rPr lang="en-US" sz="3099">
                <a:solidFill>
                  <a:srgbClr val="FF3131"/>
                </a:solidFill>
                <a:latin typeface="Kawit Extended"/>
                <a:ea typeface="Kawit Extended"/>
                <a:cs typeface="Kawit Extended"/>
                <a:sym typeface="Kawit Extended"/>
              </a:rPr>
              <a:t>POLISTIROLO</a:t>
            </a:r>
          </a:p>
          <a:p>
            <a:pPr algn="ctr">
              <a:lnSpc>
                <a:spcPts val="4339"/>
              </a:lnSpc>
              <a:spcBef>
                <a:spcPct val="0"/>
              </a:spcBef>
            </a:pPr>
            <a:endParaRPr lang="en-US" sz="3099">
              <a:solidFill>
                <a:srgbClr val="FF3131"/>
              </a:solidFill>
              <a:latin typeface="Kawit Extended"/>
              <a:ea typeface="Kawit Extended"/>
              <a:cs typeface="Kawit Extended"/>
              <a:sym typeface="Kawit Extended"/>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21384000" cy="15120000"/>
          </a:xfrm>
          <a:custGeom>
            <a:avLst/>
            <a:gdLst/>
            <a:ahLst/>
            <a:cxnLst/>
            <a:rect l="l" t="t" r="r" b="b"/>
            <a:pathLst>
              <a:path w="21384000" h="15120000">
                <a:moveTo>
                  <a:pt x="0" y="0"/>
                </a:moveTo>
                <a:lnTo>
                  <a:pt x="21384000" y="0"/>
                </a:lnTo>
                <a:lnTo>
                  <a:pt x="21384000" y="15120000"/>
                </a:lnTo>
                <a:lnTo>
                  <a:pt x="0" y="15120000"/>
                </a:lnTo>
                <a:lnTo>
                  <a:pt x="0" y="0"/>
                </a:lnTo>
                <a:close/>
              </a:path>
            </a:pathLst>
          </a:custGeom>
          <a:blipFill>
            <a:blip r:embed="rId2"/>
            <a:stretch>
              <a:fillRect l="-33930" t="-17892" r="-6661" b="-18129"/>
            </a:stretch>
          </a:blipFill>
        </p:spPr>
        <p:txBody>
          <a:bodyPr/>
          <a:lstStyle/>
          <a:p>
            <a:endParaRPr lang="it-IT"/>
          </a:p>
        </p:txBody>
      </p:sp>
      <p:sp>
        <p:nvSpPr>
          <p:cNvPr id="3" name="Freeform 3"/>
          <p:cNvSpPr/>
          <p:nvPr/>
        </p:nvSpPr>
        <p:spPr>
          <a:xfrm>
            <a:off x="1280908" y="2642737"/>
            <a:ext cx="8069585" cy="6052189"/>
          </a:xfrm>
          <a:custGeom>
            <a:avLst/>
            <a:gdLst/>
            <a:ahLst/>
            <a:cxnLst/>
            <a:rect l="l" t="t" r="r" b="b"/>
            <a:pathLst>
              <a:path w="8069585" h="6052189">
                <a:moveTo>
                  <a:pt x="0" y="0"/>
                </a:moveTo>
                <a:lnTo>
                  <a:pt x="8069585" y="0"/>
                </a:lnTo>
                <a:lnTo>
                  <a:pt x="8069585" y="6052189"/>
                </a:lnTo>
                <a:lnTo>
                  <a:pt x="0" y="6052189"/>
                </a:lnTo>
                <a:lnTo>
                  <a:pt x="0" y="0"/>
                </a:lnTo>
                <a:close/>
              </a:path>
            </a:pathLst>
          </a:custGeom>
          <a:blipFill>
            <a:blip r:embed="rId3"/>
            <a:stretch>
              <a:fillRect/>
            </a:stretch>
          </a:blipFill>
        </p:spPr>
        <p:txBody>
          <a:bodyPr/>
          <a:lstStyle/>
          <a:p>
            <a:endParaRPr lang="it-IT"/>
          </a:p>
        </p:txBody>
      </p:sp>
      <p:sp>
        <p:nvSpPr>
          <p:cNvPr id="4" name="Freeform 4"/>
          <p:cNvSpPr/>
          <p:nvPr/>
        </p:nvSpPr>
        <p:spPr>
          <a:xfrm>
            <a:off x="10692000" y="5363304"/>
            <a:ext cx="9070809" cy="6052189"/>
          </a:xfrm>
          <a:custGeom>
            <a:avLst/>
            <a:gdLst/>
            <a:ahLst/>
            <a:cxnLst/>
            <a:rect l="l" t="t" r="r" b="b"/>
            <a:pathLst>
              <a:path w="9070809" h="6052189">
                <a:moveTo>
                  <a:pt x="0" y="0"/>
                </a:moveTo>
                <a:lnTo>
                  <a:pt x="9070809" y="0"/>
                </a:lnTo>
                <a:lnTo>
                  <a:pt x="9070809" y="6052189"/>
                </a:lnTo>
                <a:lnTo>
                  <a:pt x="0" y="6052189"/>
                </a:lnTo>
                <a:lnTo>
                  <a:pt x="0" y="0"/>
                </a:lnTo>
                <a:close/>
              </a:path>
            </a:pathLst>
          </a:custGeom>
          <a:blipFill>
            <a:blip r:embed="rId4"/>
            <a:stretch>
              <a:fillRect l="-17872" t="-33238" r="-47058" b="-52156"/>
            </a:stretch>
          </a:blipFill>
        </p:spPr>
        <p:txBody>
          <a:bodyPr/>
          <a:lstStyle/>
          <a:p>
            <a:endParaRPr lang="it-IT"/>
          </a:p>
        </p:txBody>
      </p:sp>
      <p:sp>
        <p:nvSpPr>
          <p:cNvPr id="5" name="TextBox 5"/>
          <p:cNvSpPr txBox="1"/>
          <p:nvPr/>
        </p:nvSpPr>
        <p:spPr>
          <a:xfrm>
            <a:off x="2271361" y="8940939"/>
            <a:ext cx="7295824" cy="1790066"/>
          </a:xfrm>
          <a:prstGeom prst="rect">
            <a:avLst/>
          </a:prstGeom>
        </p:spPr>
        <p:txBody>
          <a:bodyPr lIns="0" tIns="0" rIns="0" bIns="0" rtlCol="0" anchor="t">
            <a:spAutoFit/>
          </a:bodyPr>
          <a:lstStyle/>
          <a:p>
            <a:pPr algn="ctr">
              <a:lnSpc>
                <a:spcPts val="4759"/>
              </a:lnSpc>
              <a:spcBef>
                <a:spcPct val="0"/>
              </a:spcBef>
            </a:pPr>
            <a:r>
              <a:rPr lang="en-US" sz="3399">
                <a:solidFill>
                  <a:srgbClr val="FF3131"/>
                </a:solidFill>
                <a:latin typeface="Kawit Extended"/>
                <a:ea typeface="Kawit Extended"/>
                <a:cs typeface="Kawit Extended"/>
                <a:sym typeface="Kawit Extended"/>
              </a:rPr>
              <a:t>NOI CHE TESTIAMO SE LA PLASTICA MORBIDA E’ MODIFICABILE PER L’EFFETTO DEL CALORE.</a:t>
            </a:r>
          </a:p>
        </p:txBody>
      </p:sp>
      <p:sp>
        <p:nvSpPr>
          <p:cNvPr id="6" name="TextBox 6"/>
          <p:cNvSpPr txBox="1"/>
          <p:nvPr/>
        </p:nvSpPr>
        <p:spPr>
          <a:xfrm>
            <a:off x="10382642" y="11676450"/>
            <a:ext cx="9070809" cy="1189991"/>
          </a:xfrm>
          <a:prstGeom prst="rect">
            <a:avLst/>
          </a:prstGeom>
        </p:spPr>
        <p:txBody>
          <a:bodyPr lIns="0" tIns="0" rIns="0" bIns="0" rtlCol="0" anchor="t">
            <a:spAutoFit/>
          </a:bodyPr>
          <a:lstStyle/>
          <a:p>
            <a:pPr algn="ctr">
              <a:lnSpc>
                <a:spcPts val="4759"/>
              </a:lnSpc>
              <a:spcBef>
                <a:spcPct val="0"/>
              </a:spcBef>
            </a:pPr>
            <a:r>
              <a:rPr lang="en-US" sz="3399">
                <a:solidFill>
                  <a:srgbClr val="FF3131"/>
                </a:solidFill>
                <a:latin typeface="Kawit Extended"/>
                <a:ea typeface="Kawit Extended"/>
                <a:cs typeface="Kawit Extended"/>
                <a:sym typeface="Kawit Extended"/>
              </a:rPr>
              <a:t>NOI DIVISI IN GRUPPI CHE TESTIAMO LE PLASTCHE.</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21384000" cy="15120000"/>
          </a:xfrm>
          <a:custGeom>
            <a:avLst/>
            <a:gdLst/>
            <a:ahLst/>
            <a:cxnLst/>
            <a:rect l="l" t="t" r="r" b="b"/>
            <a:pathLst>
              <a:path w="21384000" h="15120000">
                <a:moveTo>
                  <a:pt x="0" y="0"/>
                </a:moveTo>
                <a:lnTo>
                  <a:pt x="21384000" y="0"/>
                </a:lnTo>
                <a:lnTo>
                  <a:pt x="21384000" y="15120000"/>
                </a:lnTo>
                <a:lnTo>
                  <a:pt x="0" y="15120000"/>
                </a:lnTo>
                <a:lnTo>
                  <a:pt x="0" y="0"/>
                </a:lnTo>
                <a:close/>
              </a:path>
            </a:pathLst>
          </a:custGeom>
          <a:blipFill>
            <a:blip r:embed="rId2"/>
            <a:stretch>
              <a:fillRect l="-24597" t="-10427" r="-534" b="-10637"/>
            </a:stretch>
          </a:blipFill>
        </p:spPr>
        <p:txBody>
          <a:bodyPr/>
          <a:lstStyle/>
          <a:p>
            <a:endParaRPr lang="it-IT"/>
          </a:p>
        </p:txBody>
      </p:sp>
      <p:sp>
        <p:nvSpPr>
          <p:cNvPr id="3" name="Freeform 3"/>
          <p:cNvSpPr/>
          <p:nvPr/>
        </p:nvSpPr>
        <p:spPr>
          <a:xfrm>
            <a:off x="3646453" y="10535767"/>
            <a:ext cx="4889872" cy="3665367"/>
          </a:xfrm>
          <a:custGeom>
            <a:avLst/>
            <a:gdLst/>
            <a:ahLst/>
            <a:cxnLst/>
            <a:rect l="l" t="t" r="r" b="b"/>
            <a:pathLst>
              <a:path w="4889872" h="3665367">
                <a:moveTo>
                  <a:pt x="0" y="0"/>
                </a:moveTo>
                <a:lnTo>
                  <a:pt x="4889872" y="0"/>
                </a:lnTo>
                <a:lnTo>
                  <a:pt x="4889872" y="3665367"/>
                </a:lnTo>
                <a:lnTo>
                  <a:pt x="0" y="3665367"/>
                </a:lnTo>
                <a:lnTo>
                  <a:pt x="0" y="0"/>
                </a:lnTo>
                <a:close/>
              </a:path>
            </a:pathLst>
          </a:custGeom>
          <a:blipFill>
            <a:blip r:embed="rId3"/>
            <a:stretch>
              <a:fillRect/>
            </a:stretch>
          </a:blipFill>
        </p:spPr>
        <p:txBody>
          <a:bodyPr/>
          <a:lstStyle/>
          <a:p>
            <a:endParaRPr lang="it-IT"/>
          </a:p>
        </p:txBody>
      </p:sp>
      <p:sp>
        <p:nvSpPr>
          <p:cNvPr id="4" name="Freeform 4"/>
          <p:cNvSpPr/>
          <p:nvPr/>
        </p:nvSpPr>
        <p:spPr>
          <a:xfrm>
            <a:off x="9547779" y="10068680"/>
            <a:ext cx="6136129" cy="4599540"/>
          </a:xfrm>
          <a:custGeom>
            <a:avLst/>
            <a:gdLst/>
            <a:ahLst/>
            <a:cxnLst/>
            <a:rect l="l" t="t" r="r" b="b"/>
            <a:pathLst>
              <a:path w="6136129" h="4599540">
                <a:moveTo>
                  <a:pt x="0" y="0"/>
                </a:moveTo>
                <a:lnTo>
                  <a:pt x="6136129" y="0"/>
                </a:lnTo>
                <a:lnTo>
                  <a:pt x="6136129" y="4599540"/>
                </a:lnTo>
                <a:lnTo>
                  <a:pt x="0" y="4599540"/>
                </a:lnTo>
                <a:lnTo>
                  <a:pt x="0" y="0"/>
                </a:lnTo>
                <a:close/>
              </a:path>
            </a:pathLst>
          </a:custGeom>
          <a:blipFill>
            <a:blip r:embed="rId4"/>
            <a:stretch>
              <a:fillRect/>
            </a:stretch>
          </a:blipFill>
        </p:spPr>
        <p:txBody>
          <a:bodyPr/>
          <a:lstStyle/>
          <a:p>
            <a:endParaRPr lang="it-IT"/>
          </a:p>
        </p:txBody>
      </p:sp>
      <p:sp>
        <p:nvSpPr>
          <p:cNvPr id="5" name="TextBox 5"/>
          <p:cNvSpPr txBox="1"/>
          <p:nvPr/>
        </p:nvSpPr>
        <p:spPr>
          <a:xfrm>
            <a:off x="6082942" y="2916857"/>
            <a:ext cx="9218116" cy="1926294"/>
          </a:xfrm>
          <a:prstGeom prst="rect">
            <a:avLst/>
          </a:prstGeom>
        </p:spPr>
        <p:txBody>
          <a:bodyPr lIns="0" tIns="0" rIns="0" bIns="0" rtlCol="0" anchor="t">
            <a:spAutoFit/>
          </a:bodyPr>
          <a:lstStyle/>
          <a:p>
            <a:pPr algn="ctr">
              <a:lnSpc>
                <a:spcPts val="15626"/>
              </a:lnSpc>
              <a:spcBef>
                <a:spcPct val="0"/>
              </a:spcBef>
            </a:pPr>
            <a:r>
              <a:rPr lang="en-US" sz="11161">
                <a:solidFill>
                  <a:srgbClr val="FF3131"/>
                </a:solidFill>
                <a:latin typeface="Kawit Extended"/>
                <a:ea typeface="Kawit Extended"/>
                <a:cs typeface="Kawit Extended"/>
                <a:sym typeface="Kawit Extended"/>
              </a:rPr>
              <a:t>L’ ESCURSIONE</a:t>
            </a:r>
          </a:p>
        </p:txBody>
      </p:sp>
      <p:sp>
        <p:nvSpPr>
          <p:cNvPr id="6" name="TextBox 6"/>
          <p:cNvSpPr txBox="1"/>
          <p:nvPr/>
        </p:nvSpPr>
        <p:spPr>
          <a:xfrm>
            <a:off x="3646453" y="4898771"/>
            <a:ext cx="14478112" cy="5227207"/>
          </a:xfrm>
          <a:prstGeom prst="rect">
            <a:avLst/>
          </a:prstGeom>
        </p:spPr>
        <p:txBody>
          <a:bodyPr lIns="0" tIns="0" rIns="0" bIns="0" rtlCol="0" anchor="t">
            <a:spAutoFit/>
          </a:bodyPr>
          <a:lstStyle/>
          <a:p>
            <a:pPr algn="just">
              <a:lnSpc>
                <a:spcPts val="6936"/>
              </a:lnSpc>
              <a:spcBef>
                <a:spcPct val="0"/>
              </a:spcBef>
            </a:pPr>
            <a:r>
              <a:rPr lang="en-US" sz="4954">
                <a:solidFill>
                  <a:srgbClr val="000000"/>
                </a:solidFill>
                <a:latin typeface="Open Sans 1"/>
                <a:ea typeface="Open Sans 1"/>
                <a:cs typeface="Open Sans 1"/>
                <a:sym typeface="Open Sans 1"/>
              </a:rPr>
              <a:t>Dopo la pausa pranzo l’esperto ci ha portato a fare un’escursione per il meraviglioso parco dell’Oasi. L’obiettivo di questa uscita era quello di individuare e segnare su una scheda che ci è stata consegnata tutti i rifiuti che abbiamo trovato, divisi per tipologia e materiale. </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21384000" cy="15120000"/>
          </a:xfrm>
          <a:custGeom>
            <a:avLst/>
            <a:gdLst/>
            <a:ahLst/>
            <a:cxnLst/>
            <a:rect l="l" t="t" r="r" b="b"/>
            <a:pathLst>
              <a:path w="21384000" h="15120000">
                <a:moveTo>
                  <a:pt x="0" y="0"/>
                </a:moveTo>
                <a:lnTo>
                  <a:pt x="21384000" y="0"/>
                </a:lnTo>
                <a:lnTo>
                  <a:pt x="21384000" y="15120000"/>
                </a:lnTo>
                <a:lnTo>
                  <a:pt x="0" y="15120000"/>
                </a:lnTo>
                <a:lnTo>
                  <a:pt x="0" y="0"/>
                </a:lnTo>
                <a:close/>
              </a:path>
            </a:pathLst>
          </a:custGeom>
          <a:blipFill>
            <a:blip r:embed="rId2"/>
            <a:stretch>
              <a:fillRect l="-24597" t="-10427" r="-534" b="-10637"/>
            </a:stretch>
          </a:blipFill>
        </p:spPr>
        <p:txBody>
          <a:bodyPr/>
          <a:lstStyle/>
          <a:p>
            <a:endParaRPr lang="it-IT"/>
          </a:p>
        </p:txBody>
      </p:sp>
      <p:sp>
        <p:nvSpPr>
          <p:cNvPr id="3" name="TextBox 3"/>
          <p:cNvSpPr txBox="1"/>
          <p:nvPr/>
        </p:nvSpPr>
        <p:spPr>
          <a:xfrm>
            <a:off x="3328635" y="3440204"/>
            <a:ext cx="13263270" cy="11229183"/>
          </a:xfrm>
          <a:prstGeom prst="rect">
            <a:avLst/>
          </a:prstGeom>
        </p:spPr>
        <p:txBody>
          <a:bodyPr lIns="0" tIns="0" rIns="0" bIns="0" rtlCol="0" anchor="t">
            <a:spAutoFit/>
          </a:bodyPr>
          <a:lstStyle/>
          <a:p>
            <a:pPr algn="just">
              <a:lnSpc>
                <a:spcPts val="6868"/>
              </a:lnSpc>
            </a:pPr>
            <a:r>
              <a:rPr lang="en-US" sz="4906">
                <a:solidFill>
                  <a:srgbClr val="000000"/>
                </a:solidFill>
                <a:latin typeface="Open Sans 2"/>
                <a:ea typeface="Open Sans 2"/>
                <a:cs typeface="Open Sans 2"/>
                <a:sym typeface="Open Sans 2"/>
              </a:rPr>
              <a:t>Inizialmente ci hanno diviso in due gruppi, ognuno doveva fare delle </a:t>
            </a:r>
            <a:r>
              <a:rPr lang="en-US" sz="4906" i="1">
                <a:solidFill>
                  <a:srgbClr val="000000"/>
                </a:solidFill>
                <a:latin typeface="Open Sans 2 Italics"/>
                <a:ea typeface="Open Sans 2 Italics"/>
                <a:cs typeface="Open Sans 2 Italics"/>
                <a:sym typeface="Open Sans 2 Italics"/>
              </a:rPr>
              <a:t>x </a:t>
            </a:r>
            <a:r>
              <a:rPr lang="en-US" sz="4906">
                <a:solidFill>
                  <a:srgbClr val="000000"/>
                </a:solidFill>
                <a:latin typeface="Open Sans 2"/>
                <a:ea typeface="Open Sans 2"/>
                <a:cs typeface="Open Sans 2"/>
                <a:sym typeface="Open Sans 2"/>
              </a:rPr>
              <a:t>colorate di fianco al nome dell’oggetto, in base al luogo dove lo avevamo trovato:</a:t>
            </a:r>
          </a:p>
          <a:p>
            <a:pPr algn="l">
              <a:lnSpc>
                <a:spcPts val="6868"/>
              </a:lnSpc>
            </a:pPr>
            <a:r>
              <a:rPr lang="en-US" sz="4906">
                <a:solidFill>
                  <a:srgbClr val="FF3131"/>
                </a:solidFill>
                <a:latin typeface="Kawit Extended"/>
                <a:ea typeface="Kawit Extended"/>
                <a:cs typeface="Kawit Extended"/>
                <a:sym typeface="Kawit Extended"/>
              </a:rPr>
              <a:t>PARCHEGGIO</a:t>
            </a:r>
            <a:r>
              <a:rPr lang="en-US" sz="4906">
                <a:solidFill>
                  <a:srgbClr val="38B6FF"/>
                </a:solidFill>
                <a:latin typeface="Kawit Extended"/>
                <a:ea typeface="Kawit Extended"/>
                <a:cs typeface="Kawit Extended"/>
                <a:sym typeface="Kawit Extended"/>
              </a:rPr>
              <a:t>                         CASCATA </a:t>
            </a:r>
          </a:p>
          <a:p>
            <a:pPr algn="l">
              <a:lnSpc>
                <a:spcPts val="6868"/>
              </a:lnSpc>
            </a:pPr>
            <a:endParaRPr lang="en-US" sz="4906">
              <a:solidFill>
                <a:srgbClr val="38B6FF"/>
              </a:solidFill>
              <a:latin typeface="Kawit Extended"/>
              <a:ea typeface="Kawit Extended"/>
              <a:cs typeface="Kawit Extended"/>
              <a:sym typeface="Kawit Extended"/>
            </a:endParaRPr>
          </a:p>
          <a:p>
            <a:pPr algn="l">
              <a:lnSpc>
                <a:spcPts val="6868"/>
              </a:lnSpc>
            </a:pPr>
            <a:endParaRPr lang="en-US" sz="4906">
              <a:solidFill>
                <a:srgbClr val="38B6FF"/>
              </a:solidFill>
              <a:latin typeface="Kawit Extended"/>
              <a:ea typeface="Kawit Extended"/>
              <a:cs typeface="Kawit Extended"/>
              <a:sym typeface="Kawit Extended"/>
            </a:endParaRPr>
          </a:p>
          <a:p>
            <a:pPr algn="l">
              <a:lnSpc>
                <a:spcPts val="6868"/>
              </a:lnSpc>
            </a:pPr>
            <a:r>
              <a:rPr lang="en-US" sz="4906">
                <a:solidFill>
                  <a:srgbClr val="38B6FF"/>
                </a:solidFill>
                <a:latin typeface="Kawit Extended"/>
                <a:ea typeface="Kawit Extended"/>
                <a:cs typeface="Kawit Extended"/>
                <a:sym typeface="Kawit Extended"/>
              </a:rPr>
              <a:t>             </a:t>
            </a:r>
          </a:p>
          <a:p>
            <a:pPr algn="l">
              <a:lnSpc>
                <a:spcPts val="6868"/>
              </a:lnSpc>
            </a:pPr>
            <a:r>
              <a:rPr lang="en-US" sz="4906">
                <a:solidFill>
                  <a:srgbClr val="7ED957"/>
                </a:solidFill>
                <a:latin typeface="Kawit Extended"/>
                <a:ea typeface="Kawit Extended"/>
                <a:cs typeface="Kawit Extended"/>
                <a:sym typeface="Kawit Extended"/>
              </a:rPr>
              <a:t>                </a:t>
            </a:r>
          </a:p>
          <a:p>
            <a:pPr algn="l">
              <a:lnSpc>
                <a:spcPts val="6868"/>
              </a:lnSpc>
            </a:pPr>
            <a:r>
              <a:rPr lang="en-US" sz="4906">
                <a:solidFill>
                  <a:srgbClr val="7ED957"/>
                </a:solidFill>
                <a:latin typeface="Kawit Extended"/>
                <a:ea typeface="Kawit Extended"/>
                <a:cs typeface="Kawit Extended"/>
                <a:sym typeface="Kawit Extended"/>
              </a:rPr>
              <a:t>                        </a:t>
            </a:r>
          </a:p>
          <a:p>
            <a:pPr algn="l">
              <a:lnSpc>
                <a:spcPts val="6868"/>
              </a:lnSpc>
            </a:pPr>
            <a:r>
              <a:rPr lang="en-US" sz="4906">
                <a:solidFill>
                  <a:srgbClr val="7ED957"/>
                </a:solidFill>
                <a:latin typeface="Kawit Extended"/>
                <a:ea typeface="Kawit Extended"/>
                <a:cs typeface="Kawit Extended"/>
                <a:sym typeface="Kawit Extended"/>
              </a:rPr>
              <a:t>           </a:t>
            </a:r>
          </a:p>
          <a:p>
            <a:pPr algn="l">
              <a:lnSpc>
                <a:spcPts val="6868"/>
              </a:lnSpc>
            </a:pPr>
            <a:r>
              <a:rPr lang="en-US" sz="4906">
                <a:solidFill>
                  <a:srgbClr val="7ED957"/>
                </a:solidFill>
                <a:latin typeface="Kawit Extended"/>
                <a:ea typeface="Kawit Extended"/>
                <a:cs typeface="Kawit Extended"/>
                <a:sym typeface="Kawit Extended"/>
              </a:rPr>
              <a:t>                           </a:t>
            </a:r>
          </a:p>
          <a:p>
            <a:pPr algn="l">
              <a:lnSpc>
                <a:spcPts val="6868"/>
              </a:lnSpc>
              <a:spcBef>
                <a:spcPct val="0"/>
              </a:spcBef>
            </a:pPr>
            <a:endParaRPr lang="en-US" sz="4906">
              <a:solidFill>
                <a:srgbClr val="7ED957"/>
              </a:solidFill>
              <a:latin typeface="Kawit Extended"/>
              <a:ea typeface="Kawit Extended"/>
              <a:cs typeface="Kawit Extended"/>
              <a:sym typeface="Kawit Extended"/>
            </a:endParaRPr>
          </a:p>
        </p:txBody>
      </p:sp>
      <p:sp>
        <p:nvSpPr>
          <p:cNvPr id="4" name="Freeform 4"/>
          <p:cNvSpPr/>
          <p:nvPr/>
        </p:nvSpPr>
        <p:spPr>
          <a:xfrm>
            <a:off x="3328635" y="7909184"/>
            <a:ext cx="6182546" cy="4636909"/>
          </a:xfrm>
          <a:custGeom>
            <a:avLst/>
            <a:gdLst/>
            <a:ahLst/>
            <a:cxnLst/>
            <a:rect l="l" t="t" r="r" b="b"/>
            <a:pathLst>
              <a:path w="6182546" h="4636909">
                <a:moveTo>
                  <a:pt x="0" y="0"/>
                </a:moveTo>
                <a:lnTo>
                  <a:pt x="6182545" y="0"/>
                </a:lnTo>
                <a:lnTo>
                  <a:pt x="6182545" y="4636910"/>
                </a:lnTo>
                <a:lnTo>
                  <a:pt x="0" y="4636910"/>
                </a:lnTo>
                <a:lnTo>
                  <a:pt x="0" y="0"/>
                </a:lnTo>
                <a:close/>
              </a:path>
            </a:pathLst>
          </a:custGeom>
          <a:blipFill>
            <a:blip r:embed="rId3"/>
            <a:stretch>
              <a:fillRect/>
            </a:stretch>
          </a:blipFill>
        </p:spPr>
        <p:txBody>
          <a:bodyPr/>
          <a:lstStyle/>
          <a:p>
            <a:endParaRPr lang="it-IT"/>
          </a:p>
        </p:txBody>
      </p:sp>
      <p:sp>
        <p:nvSpPr>
          <p:cNvPr id="5" name="Freeform 5"/>
          <p:cNvSpPr/>
          <p:nvPr/>
        </p:nvSpPr>
        <p:spPr>
          <a:xfrm>
            <a:off x="15124800" y="10227639"/>
            <a:ext cx="5662116" cy="4246587"/>
          </a:xfrm>
          <a:custGeom>
            <a:avLst/>
            <a:gdLst/>
            <a:ahLst/>
            <a:cxnLst/>
            <a:rect l="l" t="t" r="r" b="b"/>
            <a:pathLst>
              <a:path w="5662116" h="4246587">
                <a:moveTo>
                  <a:pt x="0" y="0"/>
                </a:moveTo>
                <a:lnTo>
                  <a:pt x="5662116" y="0"/>
                </a:lnTo>
                <a:lnTo>
                  <a:pt x="5662116" y="4246587"/>
                </a:lnTo>
                <a:lnTo>
                  <a:pt x="0" y="4246587"/>
                </a:lnTo>
                <a:lnTo>
                  <a:pt x="0" y="0"/>
                </a:lnTo>
                <a:close/>
              </a:path>
            </a:pathLst>
          </a:custGeom>
          <a:blipFill>
            <a:blip r:embed="rId4"/>
            <a:stretch>
              <a:fillRect/>
            </a:stretch>
          </a:blipFill>
        </p:spPr>
        <p:txBody>
          <a:bodyPr/>
          <a:lstStyle/>
          <a:p>
            <a:endParaRPr lang="it-IT"/>
          </a:p>
        </p:txBody>
      </p:sp>
      <p:sp>
        <p:nvSpPr>
          <p:cNvPr id="6" name="Freeform 6"/>
          <p:cNvSpPr/>
          <p:nvPr/>
        </p:nvSpPr>
        <p:spPr>
          <a:xfrm>
            <a:off x="10482726" y="8290932"/>
            <a:ext cx="3987801" cy="5317068"/>
          </a:xfrm>
          <a:custGeom>
            <a:avLst/>
            <a:gdLst/>
            <a:ahLst/>
            <a:cxnLst/>
            <a:rect l="l" t="t" r="r" b="b"/>
            <a:pathLst>
              <a:path w="3987801" h="5317068">
                <a:moveTo>
                  <a:pt x="0" y="0"/>
                </a:moveTo>
                <a:lnTo>
                  <a:pt x="3987800" y="0"/>
                </a:lnTo>
                <a:lnTo>
                  <a:pt x="3987800" y="5317068"/>
                </a:lnTo>
                <a:lnTo>
                  <a:pt x="0" y="5317068"/>
                </a:lnTo>
                <a:lnTo>
                  <a:pt x="0" y="0"/>
                </a:lnTo>
                <a:close/>
              </a:path>
            </a:pathLst>
          </a:custGeom>
          <a:blipFill>
            <a:blip r:embed="rId5"/>
            <a:stretch>
              <a:fillRect/>
            </a:stretch>
          </a:blipFill>
        </p:spPr>
        <p:txBody>
          <a:bodyPr/>
          <a:lstStyle/>
          <a:p>
            <a:endParaRPr lang="it-IT"/>
          </a:p>
        </p:txBody>
      </p:sp>
      <p:sp>
        <p:nvSpPr>
          <p:cNvPr id="7" name="TextBox 7"/>
          <p:cNvSpPr txBox="1"/>
          <p:nvPr/>
        </p:nvSpPr>
        <p:spPr>
          <a:xfrm>
            <a:off x="14470526" y="9380803"/>
            <a:ext cx="6519342" cy="846836"/>
          </a:xfrm>
          <a:prstGeom prst="rect">
            <a:avLst/>
          </a:prstGeom>
        </p:spPr>
        <p:txBody>
          <a:bodyPr lIns="0" tIns="0" rIns="0" bIns="0" rtlCol="0" anchor="t">
            <a:spAutoFit/>
          </a:bodyPr>
          <a:lstStyle/>
          <a:p>
            <a:pPr algn="ctr">
              <a:lnSpc>
                <a:spcPts val="6874"/>
              </a:lnSpc>
              <a:spcBef>
                <a:spcPct val="0"/>
              </a:spcBef>
            </a:pPr>
            <a:r>
              <a:rPr lang="en-US" sz="4910">
                <a:solidFill>
                  <a:srgbClr val="7ED957"/>
                </a:solidFill>
                <a:latin typeface="Kawit Extended"/>
                <a:ea typeface="Kawit Extended"/>
                <a:cs typeface="Kawit Extended"/>
                <a:sym typeface="Kawit Extended"/>
              </a:rPr>
              <a:t> VIE DI COMUNICAZIONE </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21384000" cy="15120000"/>
          </a:xfrm>
          <a:custGeom>
            <a:avLst/>
            <a:gdLst/>
            <a:ahLst/>
            <a:cxnLst/>
            <a:rect l="l" t="t" r="r" b="b"/>
            <a:pathLst>
              <a:path w="21384000" h="15120000">
                <a:moveTo>
                  <a:pt x="0" y="0"/>
                </a:moveTo>
                <a:lnTo>
                  <a:pt x="21384000" y="0"/>
                </a:lnTo>
                <a:lnTo>
                  <a:pt x="21384000" y="15120000"/>
                </a:lnTo>
                <a:lnTo>
                  <a:pt x="0" y="15120000"/>
                </a:lnTo>
                <a:lnTo>
                  <a:pt x="0" y="0"/>
                </a:lnTo>
                <a:close/>
              </a:path>
            </a:pathLst>
          </a:custGeom>
          <a:blipFill>
            <a:blip r:embed="rId2"/>
            <a:stretch>
              <a:fillRect l="-24597" t="-10427" r="-534" b="-10637"/>
            </a:stretch>
          </a:blipFill>
        </p:spPr>
        <p:txBody>
          <a:bodyPr/>
          <a:lstStyle/>
          <a:p>
            <a:endParaRPr lang="it-IT"/>
          </a:p>
        </p:txBody>
      </p:sp>
      <p:sp>
        <p:nvSpPr>
          <p:cNvPr id="3" name="Freeform 3"/>
          <p:cNvSpPr/>
          <p:nvPr/>
        </p:nvSpPr>
        <p:spPr>
          <a:xfrm>
            <a:off x="14627953" y="10142658"/>
            <a:ext cx="6527942" cy="4893237"/>
          </a:xfrm>
          <a:custGeom>
            <a:avLst/>
            <a:gdLst/>
            <a:ahLst/>
            <a:cxnLst/>
            <a:rect l="l" t="t" r="r" b="b"/>
            <a:pathLst>
              <a:path w="6527942" h="4893237">
                <a:moveTo>
                  <a:pt x="0" y="0"/>
                </a:moveTo>
                <a:lnTo>
                  <a:pt x="6527942" y="0"/>
                </a:lnTo>
                <a:lnTo>
                  <a:pt x="6527942" y="4893237"/>
                </a:lnTo>
                <a:lnTo>
                  <a:pt x="0" y="4893237"/>
                </a:lnTo>
                <a:lnTo>
                  <a:pt x="0" y="0"/>
                </a:lnTo>
                <a:close/>
              </a:path>
            </a:pathLst>
          </a:custGeom>
          <a:blipFill>
            <a:blip r:embed="rId3"/>
            <a:stretch>
              <a:fillRect/>
            </a:stretch>
          </a:blipFill>
        </p:spPr>
        <p:txBody>
          <a:bodyPr/>
          <a:lstStyle/>
          <a:p>
            <a:endParaRPr lang="it-IT"/>
          </a:p>
        </p:txBody>
      </p:sp>
      <p:sp>
        <p:nvSpPr>
          <p:cNvPr id="4" name="TextBox 4"/>
          <p:cNvSpPr txBox="1"/>
          <p:nvPr/>
        </p:nvSpPr>
        <p:spPr>
          <a:xfrm>
            <a:off x="3256878" y="2725603"/>
            <a:ext cx="14293355" cy="7677954"/>
          </a:xfrm>
          <a:prstGeom prst="rect">
            <a:avLst/>
          </a:prstGeom>
        </p:spPr>
        <p:txBody>
          <a:bodyPr lIns="0" tIns="0" rIns="0" bIns="0" rtlCol="0" anchor="t">
            <a:spAutoFit/>
          </a:bodyPr>
          <a:lstStyle/>
          <a:p>
            <a:pPr algn="just">
              <a:lnSpc>
                <a:spcPts val="6780"/>
              </a:lnSpc>
              <a:spcBef>
                <a:spcPct val="0"/>
              </a:spcBef>
            </a:pPr>
            <a:r>
              <a:rPr lang="en-US" sz="4843">
                <a:solidFill>
                  <a:srgbClr val="000000"/>
                </a:solidFill>
                <a:latin typeface="Open Sans 1"/>
                <a:ea typeface="Open Sans 1"/>
                <a:cs typeface="Open Sans 1"/>
                <a:sym typeface="Open Sans 1"/>
              </a:rPr>
              <a:t>Abbiamo trovato anche degli oggetti molto particolari come le cuffie di un giardiniere e un calzino. Osservando le x che abbiamo fatto, abbiamo notato che molte di esse erano verdi, questo significa che molti rifiuti sono stati lasciati nelle vie di comunicazione, magari per distrazione. Per questo abbiamo consigliato di realizzare dei cartelloni per ricordare  alle persone di prestare più attenzione. </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21384000" cy="15120000"/>
          </a:xfrm>
          <a:custGeom>
            <a:avLst/>
            <a:gdLst/>
            <a:ahLst/>
            <a:cxnLst/>
            <a:rect l="l" t="t" r="r" b="b"/>
            <a:pathLst>
              <a:path w="21384000" h="15120000">
                <a:moveTo>
                  <a:pt x="0" y="0"/>
                </a:moveTo>
                <a:lnTo>
                  <a:pt x="21384000" y="0"/>
                </a:lnTo>
                <a:lnTo>
                  <a:pt x="21384000" y="15120000"/>
                </a:lnTo>
                <a:lnTo>
                  <a:pt x="0" y="15120000"/>
                </a:lnTo>
                <a:lnTo>
                  <a:pt x="0" y="0"/>
                </a:lnTo>
                <a:close/>
              </a:path>
            </a:pathLst>
          </a:custGeom>
          <a:blipFill>
            <a:blip r:embed="rId2"/>
            <a:stretch>
              <a:fillRect l="-24597" t="-10427" r="-534" b="-10637"/>
            </a:stretch>
          </a:blipFill>
        </p:spPr>
        <p:txBody>
          <a:bodyPr/>
          <a:lstStyle/>
          <a:p>
            <a:endParaRPr lang="it-IT"/>
          </a:p>
        </p:txBody>
      </p:sp>
      <p:sp>
        <p:nvSpPr>
          <p:cNvPr id="3" name="Freeform 3"/>
          <p:cNvSpPr/>
          <p:nvPr/>
        </p:nvSpPr>
        <p:spPr>
          <a:xfrm>
            <a:off x="7912574" y="10437706"/>
            <a:ext cx="6340589" cy="3170294"/>
          </a:xfrm>
          <a:custGeom>
            <a:avLst/>
            <a:gdLst/>
            <a:ahLst/>
            <a:cxnLst/>
            <a:rect l="l" t="t" r="r" b="b"/>
            <a:pathLst>
              <a:path w="6340589" h="3170294">
                <a:moveTo>
                  <a:pt x="0" y="0"/>
                </a:moveTo>
                <a:lnTo>
                  <a:pt x="6340589" y="0"/>
                </a:lnTo>
                <a:lnTo>
                  <a:pt x="6340589" y="3170294"/>
                </a:lnTo>
                <a:lnTo>
                  <a:pt x="0" y="3170294"/>
                </a:lnTo>
                <a:lnTo>
                  <a:pt x="0" y="0"/>
                </a:lnTo>
                <a:close/>
              </a:path>
            </a:pathLst>
          </a:custGeom>
          <a:blipFill>
            <a:blip r:embed="rId3"/>
            <a:stretch>
              <a:fillRect/>
            </a:stretch>
          </a:blipFill>
        </p:spPr>
        <p:txBody>
          <a:bodyPr/>
          <a:lstStyle/>
          <a:p>
            <a:endParaRPr lang="it-IT"/>
          </a:p>
        </p:txBody>
      </p:sp>
      <p:sp>
        <p:nvSpPr>
          <p:cNvPr id="4" name="Freeform 4"/>
          <p:cNvSpPr/>
          <p:nvPr/>
        </p:nvSpPr>
        <p:spPr>
          <a:xfrm>
            <a:off x="806629" y="0"/>
            <a:ext cx="4692915" cy="3126655"/>
          </a:xfrm>
          <a:custGeom>
            <a:avLst/>
            <a:gdLst/>
            <a:ahLst/>
            <a:cxnLst/>
            <a:rect l="l" t="t" r="r" b="b"/>
            <a:pathLst>
              <a:path w="4692915" h="3126655">
                <a:moveTo>
                  <a:pt x="0" y="0"/>
                </a:moveTo>
                <a:lnTo>
                  <a:pt x="4692914" y="0"/>
                </a:lnTo>
                <a:lnTo>
                  <a:pt x="4692914" y="3126655"/>
                </a:lnTo>
                <a:lnTo>
                  <a:pt x="0" y="3126655"/>
                </a:lnTo>
                <a:lnTo>
                  <a:pt x="0" y="0"/>
                </a:lnTo>
                <a:close/>
              </a:path>
            </a:pathLst>
          </a:custGeom>
          <a:blipFill>
            <a:blip r:embed="rId4"/>
            <a:stretch>
              <a:fillRect/>
            </a:stretch>
          </a:blipFill>
        </p:spPr>
        <p:txBody>
          <a:bodyPr/>
          <a:lstStyle/>
          <a:p>
            <a:endParaRPr lang="it-IT"/>
          </a:p>
        </p:txBody>
      </p:sp>
      <p:sp>
        <p:nvSpPr>
          <p:cNvPr id="5" name="TextBox 5"/>
          <p:cNvSpPr txBox="1"/>
          <p:nvPr/>
        </p:nvSpPr>
        <p:spPr>
          <a:xfrm>
            <a:off x="3153086" y="4231841"/>
            <a:ext cx="14528047" cy="7023149"/>
          </a:xfrm>
          <a:prstGeom prst="rect">
            <a:avLst/>
          </a:prstGeom>
        </p:spPr>
        <p:txBody>
          <a:bodyPr lIns="0" tIns="0" rIns="0" bIns="0" rtlCol="0" anchor="t">
            <a:spAutoFit/>
          </a:bodyPr>
          <a:lstStyle/>
          <a:p>
            <a:pPr algn="just">
              <a:lnSpc>
                <a:spcPts val="5597"/>
              </a:lnSpc>
            </a:pPr>
            <a:r>
              <a:rPr lang="en-US" sz="3998">
                <a:solidFill>
                  <a:srgbClr val="000000"/>
                </a:solidFill>
                <a:latin typeface="Open Sans 1"/>
                <a:ea typeface="Open Sans 1"/>
                <a:cs typeface="Open Sans 1"/>
                <a:sym typeface="Open Sans 1"/>
              </a:rPr>
              <a:t>Grazie a questa esperienza abbiamo capito che per non sprecare la plastica dovremmo attuare buone pratiche come per esempio:</a:t>
            </a:r>
          </a:p>
          <a:p>
            <a:pPr marL="863180" lvl="1" indent="-431590" algn="just">
              <a:lnSpc>
                <a:spcPts val="5597"/>
              </a:lnSpc>
              <a:buFont typeface="Arial"/>
              <a:buChar char="•"/>
            </a:pPr>
            <a:r>
              <a:rPr lang="en-US" sz="3998">
                <a:solidFill>
                  <a:srgbClr val="000000"/>
                </a:solidFill>
                <a:latin typeface="Open Sans 1"/>
                <a:ea typeface="Open Sans 1"/>
                <a:cs typeface="Open Sans 1"/>
                <a:sym typeface="Open Sans 1"/>
              </a:rPr>
              <a:t>A scuola: dovremmo comprare il materiale scolastico cercando di scegliere  per esempio il righello e le squadre in metallo e non in plastica.</a:t>
            </a:r>
          </a:p>
          <a:p>
            <a:pPr marL="863180" lvl="1" indent="-431590" algn="just">
              <a:lnSpc>
                <a:spcPts val="5597"/>
              </a:lnSpc>
              <a:spcBef>
                <a:spcPct val="0"/>
              </a:spcBef>
              <a:buFont typeface="Arial"/>
              <a:buChar char="•"/>
            </a:pPr>
            <a:r>
              <a:rPr lang="en-US" sz="3998">
                <a:solidFill>
                  <a:srgbClr val="000000"/>
                </a:solidFill>
                <a:latin typeface="Open Sans 1"/>
                <a:ea typeface="Open Sans 1"/>
                <a:cs typeface="Open Sans 1"/>
                <a:sym typeface="Open Sans 1"/>
              </a:rPr>
              <a:t>Al supermercato: cercare di comprare il cibo in contenitori che non siano formati  da troppa plastica, per esempio le verdure all’interno dei sacchetti biodegradabili e non nelle vaschette di plastica. </a:t>
            </a:r>
          </a:p>
        </p:txBody>
      </p:sp>
      <p:sp>
        <p:nvSpPr>
          <p:cNvPr id="6" name="TextBox 6"/>
          <p:cNvSpPr txBox="1"/>
          <p:nvPr/>
        </p:nvSpPr>
        <p:spPr>
          <a:xfrm>
            <a:off x="4530548" y="2585464"/>
            <a:ext cx="11773122" cy="1717695"/>
          </a:xfrm>
          <a:prstGeom prst="rect">
            <a:avLst/>
          </a:prstGeom>
        </p:spPr>
        <p:txBody>
          <a:bodyPr wrap="square" lIns="0" tIns="0" rIns="0" bIns="0" rtlCol="0" anchor="t">
            <a:spAutoFit/>
          </a:bodyPr>
          <a:lstStyle/>
          <a:p>
            <a:pPr algn="ctr">
              <a:lnSpc>
                <a:spcPts val="13998"/>
              </a:lnSpc>
              <a:spcBef>
                <a:spcPct val="0"/>
              </a:spcBef>
            </a:pPr>
            <a:r>
              <a:rPr lang="en-US" sz="9999" dirty="0">
                <a:solidFill>
                  <a:srgbClr val="FF3131"/>
                </a:solidFill>
                <a:latin typeface="Kawit Extended"/>
                <a:ea typeface="Kawit Extended"/>
                <a:cs typeface="Kawit Extended"/>
                <a:sym typeface="Kawit Extended"/>
              </a:rPr>
              <a:t>LE BUONE PRATICHE</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21384000" cy="15120000"/>
          </a:xfrm>
          <a:custGeom>
            <a:avLst/>
            <a:gdLst/>
            <a:ahLst/>
            <a:cxnLst/>
            <a:rect l="l" t="t" r="r" b="b"/>
            <a:pathLst>
              <a:path w="21384000" h="15120000">
                <a:moveTo>
                  <a:pt x="0" y="0"/>
                </a:moveTo>
                <a:lnTo>
                  <a:pt x="21384000" y="0"/>
                </a:lnTo>
                <a:lnTo>
                  <a:pt x="21384000" y="15120000"/>
                </a:lnTo>
                <a:lnTo>
                  <a:pt x="0" y="15120000"/>
                </a:lnTo>
                <a:lnTo>
                  <a:pt x="0" y="0"/>
                </a:lnTo>
                <a:close/>
              </a:path>
            </a:pathLst>
          </a:custGeom>
          <a:blipFill>
            <a:blip r:embed="rId2"/>
            <a:stretch>
              <a:fillRect l="-24597" t="-10427" r="-534" b="-10637"/>
            </a:stretch>
          </a:blipFill>
        </p:spPr>
        <p:txBody>
          <a:bodyPr/>
          <a:lstStyle/>
          <a:p>
            <a:endParaRPr lang="it-IT"/>
          </a:p>
        </p:txBody>
      </p:sp>
      <p:sp>
        <p:nvSpPr>
          <p:cNvPr id="3" name="Freeform 3"/>
          <p:cNvSpPr/>
          <p:nvPr/>
        </p:nvSpPr>
        <p:spPr>
          <a:xfrm>
            <a:off x="2791479" y="3241025"/>
            <a:ext cx="7424282" cy="4318975"/>
          </a:xfrm>
          <a:custGeom>
            <a:avLst/>
            <a:gdLst/>
            <a:ahLst/>
            <a:cxnLst/>
            <a:rect l="l" t="t" r="r" b="b"/>
            <a:pathLst>
              <a:path w="7424282" h="4318975">
                <a:moveTo>
                  <a:pt x="0" y="0"/>
                </a:moveTo>
                <a:lnTo>
                  <a:pt x="7424282" y="0"/>
                </a:lnTo>
                <a:lnTo>
                  <a:pt x="7424282" y="4318975"/>
                </a:lnTo>
                <a:lnTo>
                  <a:pt x="0" y="4318975"/>
                </a:lnTo>
                <a:lnTo>
                  <a:pt x="0" y="0"/>
                </a:lnTo>
                <a:close/>
              </a:path>
            </a:pathLst>
          </a:custGeom>
          <a:blipFill>
            <a:blip r:embed="rId3"/>
            <a:stretch>
              <a:fillRect l="-2175" t="-26702" b="-5027"/>
            </a:stretch>
          </a:blipFill>
        </p:spPr>
        <p:txBody>
          <a:bodyPr/>
          <a:lstStyle/>
          <a:p>
            <a:endParaRPr lang="it-IT"/>
          </a:p>
        </p:txBody>
      </p:sp>
      <p:sp>
        <p:nvSpPr>
          <p:cNvPr id="4" name="Freeform 4"/>
          <p:cNvSpPr/>
          <p:nvPr/>
        </p:nvSpPr>
        <p:spPr>
          <a:xfrm>
            <a:off x="11485119" y="3241025"/>
            <a:ext cx="5758634" cy="4318975"/>
          </a:xfrm>
          <a:custGeom>
            <a:avLst/>
            <a:gdLst/>
            <a:ahLst/>
            <a:cxnLst/>
            <a:rect l="l" t="t" r="r" b="b"/>
            <a:pathLst>
              <a:path w="5758634" h="4318975">
                <a:moveTo>
                  <a:pt x="0" y="0"/>
                </a:moveTo>
                <a:lnTo>
                  <a:pt x="5758634" y="0"/>
                </a:lnTo>
                <a:lnTo>
                  <a:pt x="5758634" y="4318975"/>
                </a:lnTo>
                <a:lnTo>
                  <a:pt x="0" y="4318975"/>
                </a:lnTo>
                <a:lnTo>
                  <a:pt x="0" y="0"/>
                </a:lnTo>
                <a:close/>
              </a:path>
            </a:pathLst>
          </a:custGeom>
          <a:blipFill>
            <a:blip r:embed="rId4"/>
            <a:stretch>
              <a:fillRect/>
            </a:stretch>
          </a:blipFill>
        </p:spPr>
        <p:txBody>
          <a:bodyPr/>
          <a:lstStyle/>
          <a:p>
            <a:endParaRPr lang="it-IT"/>
          </a:p>
        </p:txBody>
      </p:sp>
      <p:sp>
        <p:nvSpPr>
          <p:cNvPr id="5" name="TextBox 5"/>
          <p:cNvSpPr txBox="1"/>
          <p:nvPr/>
        </p:nvSpPr>
        <p:spPr>
          <a:xfrm>
            <a:off x="5596063" y="8697224"/>
            <a:ext cx="10191875" cy="2140831"/>
          </a:xfrm>
          <a:prstGeom prst="rect">
            <a:avLst/>
          </a:prstGeom>
        </p:spPr>
        <p:txBody>
          <a:bodyPr lIns="0" tIns="0" rIns="0" bIns="0" rtlCol="0" anchor="t">
            <a:spAutoFit/>
          </a:bodyPr>
          <a:lstStyle/>
          <a:p>
            <a:pPr algn="ctr">
              <a:lnSpc>
                <a:spcPts val="17451"/>
              </a:lnSpc>
              <a:spcBef>
                <a:spcPct val="0"/>
              </a:spcBef>
            </a:pPr>
            <a:r>
              <a:rPr lang="en-US" sz="12465">
                <a:solidFill>
                  <a:srgbClr val="069D27"/>
                </a:solidFill>
                <a:latin typeface="Kawit Extended"/>
                <a:ea typeface="Kawit Extended"/>
                <a:cs typeface="Kawit Extended"/>
                <a:sym typeface="Kawit Extended"/>
              </a:rPr>
              <a:t>Arrivederci!</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21384000" cy="15120000"/>
          </a:xfrm>
          <a:custGeom>
            <a:avLst/>
            <a:gdLst/>
            <a:ahLst/>
            <a:cxnLst/>
            <a:rect l="l" t="t" r="r" b="b"/>
            <a:pathLst>
              <a:path w="21384000" h="15120000">
                <a:moveTo>
                  <a:pt x="0" y="0"/>
                </a:moveTo>
                <a:lnTo>
                  <a:pt x="21384000" y="0"/>
                </a:lnTo>
                <a:lnTo>
                  <a:pt x="21384000" y="15120000"/>
                </a:lnTo>
                <a:lnTo>
                  <a:pt x="0" y="15120000"/>
                </a:lnTo>
                <a:lnTo>
                  <a:pt x="0" y="0"/>
                </a:lnTo>
                <a:close/>
              </a:path>
            </a:pathLst>
          </a:custGeom>
          <a:blipFill>
            <a:blip r:embed="rId2"/>
            <a:stretch>
              <a:fillRect l="-24597" t="-10427" r="-534" b="-10637"/>
            </a:stretch>
          </a:blipFill>
        </p:spPr>
        <p:txBody>
          <a:bodyPr/>
          <a:lstStyle/>
          <a:p>
            <a:endParaRPr lang="it-IT"/>
          </a:p>
        </p:txBody>
      </p:sp>
      <p:sp>
        <p:nvSpPr>
          <p:cNvPr id="3" name="TextBox 3"/>
          <p:cNvSpPr txBox="1"/>
          <p:nvPr/>
        </p:nvSpPr>
        <p:spPr>
          <a:xfrm>
            <a:off x="3712693" y="2614650"/>
            <a:ext cx="15148804" cy="10101902"/>
          </a:xfrm>
          <a:prstGeom prst="rect">
            <a:avLst/>
          </a:prstGeom>
        </p:spPr>
        <p:txBody>
          <a:bodyPr lIns="0" tIns="0" rIns="0" bIns="0" rtlCol="0" anchor="t">
            <a:spAutoFit/>
          </a:bodyPr>
          <a:lstStyle/>
          <a:p>
            <a:pPr algn="ctr">
              <a:lnSpc>
                <a:spcPts val="8242"/>
              </a:lnSpc>
            </a:pPr>
            <a:r>
              <a:rPr lang="en-US" sz="5887" dirty="0">
                <a:solidFill>
                  <a:srgbClr val="FF3131"/>
                </a:solidFill>
                <a:latin typeface="Kawit Extended"/>
                <a:ea typeface="Kawit Extended"/>
                <a:cs typeface="Kawit Extended"/>
                <a:sym typeface="Kawit Extended"/>
              </a:rPr>
              <a:t>LA PLASTICA</a:t>
            </a:r>
          </a:p>
          <a:p>
            <a:pPr algn="just">
              <a:lnSpc>
                <a:spcPts val="7962"/>
              </a:lnSpc>
            </a:pPr>
            <a:r>
              <a:rPr lang="en-US" sz="5687" dirty="0">
                <a:solidFill>
                  <a:srgbClr val="000000"/>
                </a:solidFill>
                <a:latin typeface="Open Sans 1"/>
                <a:ea typeface="Open Sans 1"/>
                <a:cs typeface="Open Sans 1"/>
                <a:sym typeface="Open Sans 1"/>
              </a:rPr>
              <a:t>La </a:t>
            </a:r>
            <a:r>
              <a:rPr lang="en-US" sz="5687" dirty="0" err="1">
                <a:solidFill>
                  <a:srgbClr val="000000"/>
                </a:solidFill>
                <a:latin typeface="Open Sans 1"/>
                <a:ea typeface="Open Sans 1"/>
                <a:cs typeface="Open Sans 1"/>
                <a:sym typeface="Open Sans 1"/>
              </a:rPr>
              <a:t>plastica</a:t>
            </a:r>
            <a:r>
              <a:rPr lang="en-US" sz="5687" dirty="0">
                <a:solidFill>
                  <a:srgbClr val="000000"/>
                </a:solidFill>
                <a:latin typeface="Open Sans 1"/>
                <a:ea typeface="Open Sans 1"/>
                <a:cs typeface="Open Sans 1"/>
                <a:sym typeface="Open Sans 1"/>
              </a:rPr>
              <a:t> </a:t>
            </a:r>
            <a:r>
              <a:rPr lang="en-US" sz="5687" dirty="0" err="1">
                <a:solidFill>
                  <a:srgbClr val="000000"/>
                </a:solidFill>
                <a:latin typeface="Open Sans 1"/>
                <a:ea typeface="Open Sans 1"/>
                <a:cs typeface="Open Sans 1"/>
                <a:sym typeface="Open Sans 1"/>
              </a:rPr>
              <a:t>è</a:t>
            </a:r>
            <a:r>
              <a:rPr lang="en-US" sz="5687" dirty="0">
                <a:solidFill>
                  <a:srgbClr val="000000"/>
                </a:solidFill>
                <a:latin typeface="Open Sans 1"/>
                <a:ea typeface="Open Sans 1"/>
                <a:cs typeface="Open Sans 1"/>
                <a:sym typeface="Open Sans 1"/>
              </a:rPr>
              <a:t> </a:t>
            </a:r>
            <a:r>
              <a:rPr lang="en-US" sz="5687" dirty="0" err="1">
                <a:solidFill>
                  <a:srgbClr val="000000"/>
                </a:solidFill>
                <a:latin typeface="Open Sans 1"/>
                <a:ea typeface="Open Sans 1"/>
                <a:cs typeface="Open Sans 1"/>
                <a:sym typeface="Open Sans 1"/>
              </a:rPr>
              <a:t>stata</a:t>
            </a:r>
            <a:r>
              <a:rPr lang="en-US" sz="5687" dirty="0">
                <a:solidFill>
                  <a:srgbClr val="000000"/>
                </a:solidFill>
                <a:latin typeface="Open Sans 1"/>
                <a:ea typeface="Open Sans 1"/>
                <a:cs typeface="Open Sans 1"/>
                <a:sym typeface="Open Sans 1"/>
              </a:rPr>
              <a:t> </a:t>
            </a:r>
            <a:r>
              <a:rPr lang="en-US" sz="5687" dirty="0" err="1">
                <a:solidFill>
                  <a:srgbClr val="000000"/>
                </a:solidFill>
                <a:latin typeface="Open Sans 1"/>
                <a:ea typeface="Open Sans 1"/>
                <a:cs typeface="Open Sans 1"/>
                <a:sym typeface="Open Sans 1"/>
              </a:rPr>
              <a:t>inventata</a:t>
            </a:r>
            <a:r>
              <a:rPr lang="en-US" sz="5687" dirty="0">
                <a:solidFill>
                  <a:srgbClr val="000000"/>
                </a:solidFill>
                <a:latin typeface="Open Sans 1"/>
                <a:ea typeface="Open Sans 1"/>
                <a:cs typeface="Open Sans 1"/>
                <a:sym typeface="Open Sans 1"/>
              </a:rPr>
              <a:t> </a:t>
            </a:r>
            <a:r>
              <a:rPr lang="en-US" sz="5687" dirty="0" err="1">
                <a:solidFill>
                  <a:srgbClr val="000000"/>
                </a:solidFill>
                <a:latin typeface="Open Sans 1"/>
                <a:ea typeface="Open Sans 1"/>
                <a:cs typeface="Open Sans 1"/>
                <a:sym typeface="Open Sans 1"/>
              </a:rPr>
              <a:t>nel</a:t>
            </a:r>
            <a:r>
              <a:rPr lang="en-US" sz="5687" dirty="0">
                <a:solidFill>
                  <a:srgbClr val="000000"/>
                </a:solidFill>
                <a:latin typeface="Open Sans 1"/>
                <a:ea typeface="Open Sans 1"/>
                <a:cs typeface="Open Sans 1"/>
                <a:sym typeface="Open Sans 1"/>
              </a:rPr>
              <a:t> XX </a:t>
            </a:r>
            <a:r>
              <a:rPr lang="en-US" sz="5687" dirty="0" err="1">
                <a:solidFill>
                  <a:srgbClr val="000000"/>
                </a:solidFill>
                <a:latin typeface="Open Sans 1"/>
                <a:ea typeface="Open Sans 1"/>
                <a:cs typeface="Open Sans 1"/>
                <a:sym typeface="Open Sans 1"/>
              </a:rPr>
              <a:t>secolo</a:t>
            </a:r>
            <a:r>
              <a:rPr lang="en-US" sz="5687" dirty="0">
                <a:solidFill>
                  <a:srgbClr val="000000"/>
                </a:solidFill>
                <a:latin typeface="Open Sans 1"/>
                <a:ea typeface="Open Sans 1"/>
                <a:cs typeface="Open Sans 1"/>
                <a:sym typeface="Open Sans 1"/>
              </a:rPr>
              <a:t>.</a:t>
            </a:r>
          </a:p>
          <a:p>
            <a:pPr algn="just">
              <a:lnSpc>
                <a:spcPts val="7962"/>
              </a:lnSpc>
              <a:spcBef>
                <a:spcPct val="0"/>
              </a:spcBef>
            </a:pPr>
            <a:r>
              <a:rPr lang="en-US" sz="5687" dirty="0">
                <a:solidFill>
                  <a:srgbClr val="000000"/>
                </a:solidFill>
                <a:latin typeface="Open Sans 1"/>
                <a:ea typeface="Open Sans 1"/>
                <a:cs typeface="Open Sans 1"/>
                <a:sym typeface="Open Sans 1"/>
              </a:rPr>
              <a:t>Il </a:t>
            </a:r>
            <a:r>
              <a:rPr lang="en-US" sz="5687" dirty="0" err="1">
                <a:solidFill>
                  <a:srgbClr val="000000"/>
                </a:solidFill>
                <a:latin typeface="Open Sans 1"/>
                <a:ea typeface="Open Sans 1"/>
                <a:cs typeface="Open Sans 1"/>
                <a:sym typeface="Open Sans 1"/>
              </a:rPr>
              <a:t>gioco</a:t>
            </a:r>
            <a:r>
              <a:rPr lang="en-US" sz="5687" dirty="0">
                <a:solidFill>
                  <a:srgbClr val="000000"/>
                </a:solidFill>
                <a:latin typeface="Open Sans 1"/>
                <a:ea typeface="Open Sans 1"/>
                <a:cs typeface="Open Sans 1"/>
                <a:sym typeface="Open Sans 1"/>
              </a:rPr>
              <a:t> </a:t>
            </a:r>
            <a:r>
              <a:rPr lang="en-US" sz="5687" dirty="0" err="1">
                <a:solidFill>
                  <a:srgbClr val="000000"/>
                </a:solidFill>
                <a:latin typeface="Open Sans 1"/>
                <a:ea typeface="Open Sans 1"/>
                <a:cs typeface="Open Sans 1"/>
                <a:sym typeface="Open Sans 1"/>
              </a:rPr>
              <a:t>più</a:t>
            </a:r>
            <a:r>
              <a:rPr lang="en-US" sz="5687" dirty="0">
                <a:solidFill>
                  <a:srgbClr val="000000"/>
                </a:solidFill>
                <a:latin typeface="Open Sans 1"/>
                <a:ea typeface="Open Sans 1"/>
                <a:cs typeface="Open Sans 1"/>
                <a:sym typeface="Open Sans 1"/>
              </a:rPr>
              <a:t> </a:t>
            </a:r>
            <a:r>
              <a:rPr lang="en-US" sz="5687" dirty="0" err="1">
                <a:solidFill>
                  <a:srgbClr val="000000"/>
                </a:solidFill>
                <a:latin typeface="Open Sans 1"/>
                <a:ea typeface="Open Sans 1"/>
                <a:cs typeface="Open Sans 1"/>
                <a:sym typeface="Open Sans 1"/>
              </a:rPr>
              <a:t>diffuso</a:t>
            </a:r>
            <a:r>
              <a:rPr lang="en-US" sz="5687" dirty="0">
                <a:solidFill>
                  <a:srgbClr val="000000"/>
                </a:solidFill>
                <a:latin typeface="Open Sans 1"/>
                <a:ea typeface="Open Sans 1"/>
                <a:cs typeface="Open Sans 1"/>
                <a:sym typeface="Open Sans 1"/>
              </a:rPr>
              <a:t> </a:t>
            </a:r>
            <a:r>
              <a:rPr lang="en-US" sz="5687" dirty="0" err="1">
                <a:solidFill>
                  <a:srgbClr val="000000"/>
                </a:solidFill>
                <a:latin typeface="Open Sans 1"/>
                <a:ea typeface="Open Sans 1"/>
                <a:cs typeface="Open Sans 1"/>
                <a:sym typeface="Open Sans 1"/>
              </a:rPr>
              <a:t>nel</a:t>
            </a:r>
            <a:r>
              <a:rPr lang="en-US" sz="5687" dirty="0">
                <a:solidFill>
                  <a:srgbClr val="000000"/>
                </a:solidFill>
                <a:latin typeface="Open Sans 1"/>
                <a:ea typeface="Open Sans 1"/>
                <a:cs typeface="Open Sans 1"/>
                <a:sym typeface="Open Sans 1"/>
              </a:rPr>
              <a:t> XIX </a:t>
            </a:r>
            <a:r>
              <a:rPr lang="en-US" sz="5687" dirty="0" err="1">
                <a:solidFill>
                  <a:srgbClr val="000000"/>
                </a:solidFill>
                <a:latin typeface="Open Sans 1"/>
                <a:ea typeface="Open Sans 1"/>
                <a:cs typeface="Open Sans 1"/>
                <a:sym typeface="Open Sans 1"/>
              </a:rPr>
              <a:t>secolo</a:t>
            </a:r>
            <a:r>
              <a:rPr lang="en-US" sz="5687" dirty="0">
                <a:solidFill>
                  <a:srgbClr val="000000"/>
                </a:solidFill>
                <a:latin typeface="Open Sans 1"/>
                <a:ea typeface="Open Sans 1"/>
                <a:cs typeface="Open Sans 1"/>
                <a:sym typeface="Open Sans 1"/>
              </a:rPr>
              <a:t> era il </a:t>
            </a:r>
            <a:r>
              <a:rPr lang="en-US" sz="5687" dirty="0" err="1">
                <a:solidFill>
                  <a:srgbClr val="000000"/>
                </a:solidFill>
                <a:latin typeface="Open Sans 1"/>
                <a:ea typeface="Open Sans 1"/>
                <a:cs typeface="Open Sans 1"/>
                <a:sym typeface="Open Sans 1"/>
              </a:rPr>
              <a:t>biliardo</a:t>
            </a:r>
            <a:r>
              <a:rPr lang="en-US" sz="5687" dirty="0">
                <a:solidFill>
                  <a:srgbClr val="000000"/>
                </a:solidFill>
                <a:latin typeface="Open Sans 1"/>
                <a:ea typeface="Open Sans 1"/>
                <a:cs typeface="Open Sans 1"/>
                <a:sym typeface="Open Sans 1"/>
              </a:rPr>
              <a:t>, per cui </a:t>
            </a:r>
            <a:r>
              <a:rPr lang="en-US" sz="5687" dirty="0" err="1">
                <a:solidFill>
                  <a:srgbClr val="000000"/>
                </a:solidFill>
                <a:latin typeface="Open Sans 1"/>
                <a:ea typeface="Open Sans 1"/>
                <a:cs typeface="Open Sans 1"/>
                <a:sym typeface="Open Sans 1"/>
              </a:rPr>
              <a:t>si</a:t>
            </a:r>
            <a:r>
              <a:rPr lang="en-US" sz="5687" dirty="0">
                <a:solidFill>
                  <a:srgbClr val="000000"/>
                </a:solidFill>
                <a:latin typeface="Open Sans 1"/>
                <a:ea typeface="Open Sans 1"/>
                <a:cs typeface="Open Sans 1"/>
                <a:sym typeface="Open Sans 1"/>
              </a:rPr>
              <a:t> </a:t>
            </a:r>
            <a:r>
              <a:rPr lang="en-US" sz="5687" dirty="0" err="1">
                <a:solidFill>
                  <a:srgbClr val="000000"/>
                </a:solidFill>
                <a:latin typeface="Open Sans 1"/>
                <a:ea typeface="Open Sans 1"/>
                <a:cs typeface="Open Sans 1"/>
                <a:sym typeface="Open Sans 1"/>
              </a:rPr>
              <a:t>usavano</a:t>
            </a:r>
            <a:r>
              <a:rPr lang="en-US" sz="5687" dirty="0">
                <a:solidFill>
                  <a:srgbClr val="000000"/>
                </a:solidFill>
                <a:latin typeface="Open Sans 1"/>
                <a:ea typeface="Open Sans 1"/>
                <a:cs typeface="Open Sans 1"/>
                <a:sym typeface="Open Sans 1"/>
              </a:rPr>
              <a:t> </a:t>
            </a:r>
            <a:r>
              <a:rPr lang="en-US" sz="5687" dirty="0" err="1">
                <a:solidFill>
                  <a:srgbClr val="000000"/>
                </a:solidFill>
                <a:latin typeface="Open Sans 1"/>
                <a:ea typeface="Open Sans 1"/>
                <a:cs typeface="Open Sans 1"/>
                <a:sym typeface="Open Sans 1"/>
              </a:rPr>
              <a:t>delle</a:t>
            </a:r>
            <a:r>
              <a:rPr lang="en-US" sz="5687" dirty="0">
                <a:solidFill>
                  <a:srgbClr val="000000"/>
                </a:solidFill>
                <a:latin typeface="Open Sans 1"/>
                <a:ea typeface="Open Sans 1"/>
                <a:cs typeface="Open Sans 1"/>
                <a:sym typeface="Open Sans 1"/>
              </a:rPr>
              <a:t> </a:t>
            </a:r>
            <a:r>
              <a:rPr lang="en-US" sz="5687" dirty="0" err="1">
                <a:solidFill>
                  <a:srgbClr val="000000"/>
                </a:solidFill>
                <a:latin typeface="Open Sans 1"/>
                <a:ea typeface="Open Sans 1"/>
                <a:cs typeface="Open Sans 1"/>
                <a:sym typeface="Open Sans 1"/>
              </a:rPr>
              <a:t>palline</a:t>
            </a:r>
            <a:r>
              <a:rPr lang="en-US" sz="5687" dirty="0">
                <a:solidFill>
                  <a:srgbClr val="000000"/>
                </a:solidFill>
                <a:latin typeface="Open Sans 1"/>
                <a:ea typeface="Open Sans 1"/>
                <a:cs typeface="Open Sans 1"/>
                <a:sym typeface="Open Sans 1"/>
              </a:rPr>
              <a:t> in </a:t>
            </a:r>
            <a:r>
              <a:rPr lang="en-US" sz="5687" dirty="0" err="1">
                <a:solidFill>
                  <a:srgbClr val="000000"/>
                </a:solidFill>
                <a:latin typeface="Open Sans 1"/>
                <a:ea typeface="Open Sans 1"/>
                <a:cs typeface="Open Sans 1"/>
                <a:sym typeface="Open Sans 1"/>
              </a:rPr>
              <a:t>avorio</a:t>
            </a:r>
            <a:r>
              <a:rPr lang="en-US" sz="5687" dirty="0">
                <a:solidFill>
                  <a:srgbClr val="000000"/>
                </a:solidFill>
                <a:latin typeface="Open Sans 1"/>
                <a:ea typeface="Open Sans 1"/>
                <a:cs typeface="Open Sans 1"/>
                <a:sym typeface="Open Sans 1"/>
              </a:rPr>
              <a:t>: un </a:t>
            </a:r>
            <a:r>
              <a:rPr lang="en-US" sz="5687" dirty="0" err="1">
                <a:solidFill>
                  <a:srgbClr val="000000"/>
                </a:solidFill>
                <a:latin typeface="Open Sans 1"/>
                <a:ea typeface="Open Sans 1"/>
                <a:cs typeface="Open Sans 1"/>
                <a:sym typeface="Open Sans 1"/>
              </a:rPr>
              <a:t>materiale</a:t>
            </a:r>
            <a:r>
              <a:rPr lang="en-US" sz="5687" dirty="0">
                <a:solidFill>
                  <a:srgbClr val="000000"/>
                </a:solidFill>
                <a:latin typeface="Open Sans 1"/>
                <a:ea typeface="Open Sans 1"/>
                <a:cs typeface="Open Sans 1"/>
                <a:sym typeface="Open Sans 1"/>
              </a:rPr>
              <a:t> molto </a:t>
            </a:r>
            <a:r>
              <a:rPr lang="en-US" sz="5687" dirty="0" err="1">
                <a:solidFill>
                  <a:srgbClr val="000000"/>
                </a:solidFill>
                <a:latin typeface="Open Sans 1"/>
                <a:ea typeface="Open Sans 1"/>
                <a:cs typeface="Open Sans 1"/>
                <a:sym typeface="Open Sans 1"/>
              </a:rPr>
              <a:t>costoso</a:t>
            </a:r>
            <a:r>
              <a:rPr lang="en-US" sz="5687" dirty="0">
                <a:solidFill>
                  <a:srgbClr val="000000"/>
                </a:solidFill>
                <a:latin typeface="Open Sans 1"/>
                <a:ea typeface="Open Sans 1"/>
                <a:cs typeface="Open Sans 1"/>
                <a:sym typeface="Open Sans 1"/>
              </a:rPr>
              <a:t>.  </a:t>
            </a:r>
            <a:r>
              <a:rPr lang="en-US" sz="5687" dirty="0" err="1">
                <a:solidFill>
                  <a:srgbClr val="000000"/>
                </a:solidFill>
                <a:latin typeface="Open Sans 1"/>
                <a:ea typeface="Open Sans 1"/>
                <a:cs typeface="Open Sans 1"/>
                <a:sym typeface="Open Sans 1"/>
              </a:rPr>
              <a:t>Quindi</a:t>
            </a:r>
            <a:r>
              <a:rPr lang="en-US" sz="5687" dirty="0">
                <a:solidFill>
                  <a:srgbClr val="000000"/>
                </a:solidFill>
                <a:latin typeface="Open Sans 1"/>
                <a:ea typeface="Open Sans 1"/>
                <a:cs typeface="Open Sans 1"/>
                <a:sym typeface="Open Sans 1"/>
              </a:rPr>
              <a:t> </a:t>
            </a:r>
            <a:r>
              <a:rPr lang="en-US" sz="5687" dirty="0" err="1">
                <a:solidFill>
                  <a:srgbClr val="000000"/>
                </a:solidFill>
                <a:latin typeface="Open Sans 1"/>
                <a:ea typeface="Open Sans 1"/>
                <a:cs typeface="Open Sans 1"/>
                <a:sym typeface="Open Sans 1"/>
              </a:rPr>
              <a:t>decisero</a:t>
            </a:r>
            <a:r>
              <a:rPr lang="en-US" sz="5687" dirty="0">
                <a:solidFill>
                  <a:srgbClr val="000000"/>
                </a:solidFill>
                <a:latin typeface="Open Sans 1"/>
                <a:ea typeface="Open Sans 1"/>
                <a:cs typeface="Open Sans 1"/>
                <a:sym typeface="Open Sans 1"/>
              </a:rPr>
              <a:t> di </a:t>
            </a:r>
            <a:r>
              <a:rPr lang="en-US" sz="5687" dirty="0" err="1">
                <a:solidFill>
                  <a:srgbClr val="000000"/>
                </a:solidFill>
                <a:latin typeface="Open Sans 1"/>
                <a:ea typeface="Open Sans 1"/>
                <a:cs typeface="Open Sans 1"/>
                <a:sym typeface="Open Sans 1"/>
              </a:rPr>
              <a:t>cambiare</a:t>
            </a:r>
            <a:r>
              <a:rPr lang="en-US" sz="5687" dirty="0">
                <a:solidFill>
                  <a:srgbClr val="000000"/>
                </a:solidFill>
                <a:latin typeface="Open Sans 1"/>
                <a:ea typeface="Open Sans 1"/>
                <a:cs typeface="Open Sans 1"/>
                <a:sym typeface="Open Sans 1"/>
              </a:rPr>
              <a:t> il </a:t>
            </a:r>
            <a:r>
              <a:rPr lang="en-US" sz="5687" dirty="0" err="1">
                <a:solidFill>
                  <a:srgbClr val="000000"/>
                </a:solidFill>
                <a:latin typeface="Open Sans 1"/>
                <a:ea typeface="Open Sans 1"/>
                <a:cs typeface="Open Sans 1"/>
                <a:sym typeface="Open Sans 1"/>
              </a:rPr>
              <a:t>materiale</a:t>
            </a:r>
            <a:r>
              <a:rPr lang="en-US" sz="5687" dirty="0">
                <a:solidFill>
                  <a:srgbClr val="000000"/>
                </a:solidFill>
                <a:latin typeface="Open Sans 1"/>
                <a:ea typeface="Open Sans 1"/>
                <a:cs typeface="Open Sans 1"/>
                <a:sym typeface="Open Sans 1"/>
              </a:rPr>
              <a:t> </a:t>
            </a:r>
            <a:r>
              <a:rPr lang="en-US" sz="5687" dirty="0" err="1">
                <a:solidFill>
                  <a:srgbClr val="000000"/>
                </a:solidFill>
                <a:latin typeface="Open Sans 1"/>
                <a:ea typeface="Open Sans 1"/>
                <a:cs typeface="Open Sans 1"/>
                <a:sym typeface="Open Sans 1"/>
              </a:rPr>
              <a:t>delle</a:t>
            </a:r>
            <a:r>
              <a:rPr lang="en-US" sz="5687" dirty="0">
                <a:solidFill>
                  <a:srgbClr val="000000"/>
                </a:solidFill>
                <a:latin typeface="Open Sans 1"/>
                <a:ea typeface="Open Sans 1"/>
                <a:cs typeface="Open Sans 1"/>
                <a:sym typeface="Open Sans 1"/>
              </a:rPr>
              <a:t> </a:t>
            </a:r>
            <a:r>
              <a:rPr lang="en-US" sz="5687" dirty="0" err="1">
                <a:solidFill>
                  <a:srgbClr val="000000"/>
                </a:solidFill>
                <a:latin typeface="Open Sans 1"/>
                <a:ea typeface="Open Sans 1"/>
                <a:cs typeface="Open Sans 1"/>
                <a:sym typeface="Open Sans 1"/>
              </a:rPr>
              <a:t>palline</a:t>
            </a:r>
            <a:r>
              <a:rPr lang="en-US" sz="5687" dirty="0">
                <a:solidFill>
                  <a:srgbClr val="000000"/>
                </a:solidFill>
                <a:latin typeface="Open Sans 1"/>
                <a:ea typeface="Open Sans 1"/>
                <a:cs typeface="Open Sans 1"/>
                <a:sym typeface="Open Sans 1"/>
              </a:rPr>
              <a:t>. I </a:t>
            </a:r>
            <a:r>
              <a:rPr lang="en-US" sz="5687" dirty="0" err="1">
                <a:solidFill>
                  <a:srgbClr val="000000"/>
                </a:solidFill>
                <a:latin typeface="Open Sans 1"/>
                <a:ea typeface="Open Sans 1"/>
                <a:cs typeface="Open Sans 1"/>
                <a:sym typeface="Open Sans 1"/>
              </a:rPr>
              <a:t>primi</a:t>
            </a:r>
            <a:r>
              <a:rPr lang="en-US" sz="5687" dirty="0">
                <a:solidFill>
                  <a:srgbClr val="000000"/>
                </a:solidFill>
                <a:latin typeface="Open Sans 1"/>
                <a:ea typeface="Open Sans 1"/>
                <a:cs typeface="Open Sans 1"/>
                <a:sym typeface="Open Sans 1"/>
              </a:rPr>
              <a:t> </a:t>
            </a:r>
            <a:r>
              <a:rPr lang="en-US" sz="5687" dirty="0" err="1">
                <a:solidFill>
                  <a:srgbClr val="000000"/>
                </a:solidFill>
                <a:latin typeface="Open Sans 1"/>
                <a:ea typeface="Open Sans 1"/>
                <a:cs typeface="Open Sans 1"/>
                <a:sym typeface="Open Sans 1"/>
              </a:rPr>
              <a:t>materiali</a:t>
            </a:r>
            <a:r>
              <a:rPr lang="en-US" sz="5687" dirty="0">
                <a:solidFill>
                  <a:srgbClr val="000000"/>
                </a:solidFill>
                <a:latin typeface="Open Sans 1"/>
                <a:ea typeface="Open Sans 1"/>
                <a:cs typeface="Open Sans 1"/>
                <a:sym typeface="Open Sans 1"/>
              </a:rPr>
              <a:t>, per </a:t>
            </a:r>
            <a:r>
              <a:rPr lang="en-US" sz="5687" dirty="0" err="1">
                <a:solidFill>
                  <a:srgbClr val="000000"/>
                </a:solidFill>
                <a:latin typeface="Open Sans 1"/>
                <a:ea typeface="Open Sans 1"/>
                <a:cs typeface="Open Sans 1"/>
                <a:sym typeface="Open Sans 1"/>
              </a:rPr>
              <a:t>sostituire</a:t>
            </a:r>
            <a:r>
              <a:rPr lang="en-US" sz="5687" dirty="0">
                <a:solidFill>
                  <a:srgbClr val="000000"/>
                </a:solidFill>
                <a:latin typeface="Open Sans 1"/>
                <a:ea typeface="Open Sans 1"/>
                <a:cs typeface="Open Sans 1"/>
                <a:sym typeface="Open Sans 1"/>
              </a:rPr>
              <a:t> </a:t>
            </a:r>
            <a:r>
              <a:rPr lang="en-US" sz="5687" dirty="0" err="1">
                <a:solidFill>
                  <a:srgbClr val="000000"/>
                </a:solidFill>
                <a:latin typeface="Open Sans 1"/>
                <a:ea typeface="Open Sans 1"/>
                <a:cs typeface="Open Sans 1"/>
                <a:sym typeface="Open Sans 1"/>
              </a:rPr>
              <a:t>l’avorio</a:t>
            </a:r>
            <a:r>
              <a:rPr lang="en-US" sz="5687" dirty="0">
                <a:solidFill>
                  <a:srgbClr val="000000"/>
                </a:solidFill>
                <a:latin typeface="Open Sans 1"/>
                <a:ea typeface="Open Sans 1"/>
                <a:cs typeface="Open Sans 1"/>
                <a:sym typeface="Open Sans 1"/>
              </a:rPr>
              <a:t> </a:t>
            </a:r>
            <a:r>
              <a:rPr lang="en-US" sz="5687" dirty="0" err="1">
                <a:solidFill>
                  <a:srgbClr val="000000"/>
                </a:solidFill>
                <a:latin typeface="Open Sans 1"/>
                <a:ea typeface="Open Sans 1"/>
                <a:cs typeface="Open Sans 1"/>
                <a:sym typeface="Open Sans 1"/>
              </a:rPr>
              <a:t>nelle</a:t>
            </a:r>
            <a:r>
              <a:rPr lang="en-US" sz="5687" dirty="0">
                <a:solidFill>
                  <a:srgbClr val="000000"/>
                </a:solidFill>
                <a:latin typeface="Open Sans 1"/>
                <a:ea typeface="Open Sans 1"/>
                <a:cs typeface="Open Sans 1"/>
                <a:sym typeface="Open Sans 1"/>
              </a:rPr>
              <a:t> </a:t>
            </a:r>
            <a:r>
              <a:rPr lang="en-US" sz="5687" dirty="0" err="1">
                <a:solidFill>
                  <a:srgbClr val="000000"/>
                </a:solidFill>
                <a:latin typeface="Open Sans 1"/>
                <a:ea typeface="Open Sans 1"/>
                <a:cs typeface="Open Sans 1"/>
                <a:sym typeface="Open Sans 1"/>
              </a:rPr>
              <a:t>palline</a:t>
            </a:r>
            <a:r>
              <a:rPr lang="en-US" sz="5687" dirty="0">
                <a:solidFill>
                  <a:srgbClr val="000000"/>
                </a:solidFill>
                <a:latin typeface="Open Sans 1"/>
                <a:ea typeface="Open Sans 1"/>
                <a:cs typeface="Open Sans 1"/>
                <a:sym typeface="Open Sans 1"/>
              </a:rPr>
              <a:t>, </a:t>
            </a:r>
            <a:r>
              <a:rPr lang="en-US" sz="5687" dirty="0" err="1">
                <a:solidFill>
                  <a:srgbClr val="000000"/>
                </a:solidFill>
                <a:latin typeface="Open Sans 1"/>
                <a:ea typeface="Open Sans 1"/>
                <a:cs typeface="Open Sans 1"/>
                <a:sym typeface="Open Sans 1"/>
              </a:rPr>
              <a:t>sono</a:t>
            </a:r>
            <a:r>
              <a:rPr lang="en-US" sz="5687" dirty="0">
                <a:solidFill>
                  <a:srgbClr val="000000"/>
                </a:solidFill>
                <a:latin typeface="Open Sans 1"/>
                <a:ea typeface="Open Sans 1"/>
                <a:cs typeface="Open Sans 1"/>
                <a:sym typeface="Open Sans 1"/>
              </a:rPr>
              <a:t> state la </a:t>
            </a:r>
            <a:r>
              <a:rPr lang="en-US" sz="5687" dirty="0" err="1">
                <a:solidFill>
                  <a:srgbClr val="000000"/>
                </a:solidFill>
                <a:latin typeface="Open Sans 1"/>
                <a:ea typeface="Open Sans 1"/>
                <a:cs typeface="Open Sans 1"/>
                <a:sym typeface="Open Sans 1"/>
              </a:rPr>
              <a:t>bachelite</a:t>
            </a:r>
            <a:r>
              <a:rPr lang="en-US" sz="5687" dirty="0">
                <a:solidFill>
                  <a:srgbClr val="000000"/>
                </a:solidFill>
                <a:latin typeface="Open Sans 1"/>
                <a:ea typeface="Open Sans 1"/>
                <a:cs typeface="Open Sans 1"/>
                <a:sym typeface="Open Sans 1"/>
              </a:rPr>
              <a:t> e la </a:t>
            </a:r>
            <a:r>
              <a:rPr lang="en-US" sz="5687" dirty="0" err="1">
                <a:solidFill>
                  <a:srgbClr val="000000"/>
                </a:solidFill>
                <a:latin typeface="Open Sans 1"/>
                <a:ea typeface="Open Sans 1"/>
                <a:cs typeface="Open Sans 1"/>
                <a:sym typeface="Open Sans 1"/>
              </a:rPr>
              <a:t>celluloide</a:t>
            </a:r>
            <a:r>
              <a:rPr lang="en-US" sz="5687" dirty="0">
                <a:solidFill>
                  <a:srgbClr val="000000"/>
                </a:solidFill>
                <a:latin typeface="Open Sans 1"/>
                <a:ea typeface="Open Sans 1"/>
                <a:cs typeface="Open Sans 1"/>
                <a:sym typeface="Open Sans 1"/>
              </a:rPr>
              <a:t>, ma </a:t>
            </a:r>
            <a:r>
              <a:rPr lang="en-US" sz="5687" dirty="0" err="1">
                <a:solidFill>
                  <a:srgbClr val="000000"/>
                </a:solidFill>
                <a:latin typeface="Open Sans 1"/>
                <a:ea typeface="Open Sans 1"/>
                <a:cs typeface="Open Sans 1"/>
                <a:sym typeface="Open Sans 1"/>
              </a:rPr>
              <a:t>questi</a:t>
            </a:r>
            <a:r>
              <a:rPr lang="en-US" sz="5687" dirty="0">
                <a:solidFill>
                  <a:srgbClr val="000000"/>
                </a:solidFill>
                <a:latin typeface="Open Sans 1"/>
                <a:ea typeface="Open Sans 1"/>
                <a:cs typeface="Open Sans 1"/>
                <a:sym typeface="Open Sans 1"/>
              </a:rPr>
              <a:t> </a:t>
            </a:r>
            <a:r>
              <a:rPr lang="en-US" sz="5687" dirty="0" err="1">
                <a:solidFill>
                  <a:srgbClr val="000000"/>
                </a:solidFill>
                <a:latin typeface="Open Sans 1"/>
                <a:ea typeface="Open Sans 1"/>
                <a:cs typeface="Open Sans 1"/>
                <a:sym typeface="Open Sans 1"/>
              </a:rPr>
              <a:t>materiali</a:t>
            </a:r>
            <a:r>
              <a:rPr lang="en-US" sz="5687" dirty="0">
                <a:solidFill>
                  <a:srgbClr val="000000"/>
                </a:solidFill>
                <a:latin typeface="Open Sans 1"/>
                <a:ea typeface="Open Sans 1"/>
                <a:cs typeface="Open Sans 1"/>
                <a:sym typeface="Open Sans 1"/>
              </a:rPr>
              <a:t> </a:t>
            </a:r>
            <a:r>
              <a:rPr lang="en-US" sz="5687" dirty="0" err="1">
                <a:solidFill>
                  <a:srgbClr val="000000"/>
                </a:solidFill>
                <a:latin typeface="Open Sans 1"/>
                <a:ea typeface="Open Sans 1"/>
                <a:cs typeface="Open Sans 1"/>
                <a:sym typeface="Open Sans 1"/>
              </a:rPr>
              <a:t>avevano</a:t>
            </a:r>
            <a:r>
              <a:rPr lang="en-US" sz="5687" dirty="0">
                <a:solidFill>
                  <a:srgbClr val="000000"/>
                </a:solidFill>
                <a:latin typeface="Open Sans 1"/>
                <a:ea typeface="Open Sans 1"/>
                <a:cs typeface="Open Sans 1"/>
                <a:sym typeface="Open Sans 1"/>
              </a:rPr>
              <a:t> </a:t>
            </a:r>
            <a:r>
              <a:rPr lang="en-US" sz="5687" dirty="0" err="1">
                <a:solidFill>
                  <a:srgbClr val="000000"/>
                </a:solidFill>
                <a:latin typeface="Open Sans 1"/>
                <a:ea typeface="Open Sans 1"/>
                <a:cs typeface="Open Sans 1"/>
                <a:sym typeface="Open Sans 1"/>
              </a:rPr>
              <a:t>caratteristiche</a:t>
            </a:r>
            <a:r>
              <a:rPr lang="en-US" sz="5687" dirty="0">
                <a:solidFill>
                  <a:srgbClr val="000000"/>
                </a:solidFill>
                <a:latin typeface="Open Sans 1"/>
                <a:ea typeface="Open Sans 1"/>
                <a:cs typeface="Open Sans 1"/>
                <a:sym typeface="Open Sans 1"/>
              </a:rPr>
              <a:t> non </a:t>
            </a:r>
            <a:r>
              <a:rPr lang="en-US" sz="5687" dirty="0" err="1">
                <a:solidFill>
                  <a:srgbClr val="000000"/>
                </a:solidFill>
                <a:latin typeface="Open Sans 1"/>
                <a:ea typeface="Open Sans 1"/>
                <a:cs typeface="Open Sans 1"/>
                <a:sym typeface="Open Sans 1"/>
              </a:rPr>
              <a:t>idonee</a:t>
            </a:r>
            <a:r>
              <a:rPr lang="en-US" sz="5687" dirty="0">
                <a:solidFill>
                  <a:srgbClr val="000000"/>
                </a:solidFill>
                <a:latin typeface="Open Sans 1"/>
                <a:ea typeface="Open Sans 1"/>
                <a:cs typeface="Open Sans 1"/>
                <a:sym typeface="Open Sans 1"/>
              </a:rPr>
              <a:t>.</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12700"/>
            <a:ext cx="21384000" cy="15120000"/>
          </a:xfrm>
          <a:custGeom>
            <a:avLst/>
            <a:gdLst/>
            <a:ahLst/>
            <a:cxnLst/>
            <a:rect l="l" t="t" r="r" b="b"/>
            <a:pathLst>
              <a:path w="21384000" h="15120000">
                <a:moveTo>
                  <a:pt x="0" y="0"/>
                </a:moveTo>
                <a:lnTo>
                  <a:pt x="21384000" y="0"/>
                </a:lnTo>
                <a:lnTo>
                  <a:pt x="21384000" y="15120000"/>
                </a:lnTo>
                <a:lnTo>
                  <a:pt x="0" y="15120000"/>
                </a:lnTo>
                <a:lnTo>
                  <a:pt x="0" y="0"/>
                </a:lnTo>
                <a:close/>
              </a:path>
            </a:pathLst>
          </a:custGeom>
          <a:blipFill>
            <a:blip r:embed="rId2"/>
            <a:stretch>
              <a:fillRect l="-24597" t="-10427" r="-534" b="-10637"/>
            </a:stretch>
          </a:blipFill>
        </p:spPr>
        <p:txBody>
          <a:bodyPr/>
          <a:lstStyle/>
          <a:p>
            <a:endParaRPr lang="it-IT"/>
          </a:p>
        </p:txBody>
      </p:sp>
      <p:sp>
        <p:nvSpPr>
          <p:cNvPr id="3" name="Freeform 3"/>
          <p:cNvSpPr/>
          <p:nvPr/>
        </p:nvSpPr>
        <p:spPr>
          <a:xfrm>
            <a:off x="2788065" y="3108292"/>
            <a:ext cx="7623963" cy="6128023"/>
          </a:xfrm>
          <a:custGeom>
            <a:avLst/>
            <a:gdLst/>
            <a:ahLst/>
            <a:cxnLst/>
            <a:rect l="l" t="t" r="r" b="b"/>
            <a:pathLst>
              <a:path w="7623963" h="6128023">
                <a:moveTo>
                  <a:pt x="0" y="0"/>
                </a:moveTo>
                <a:lnTo>
                  <a:pt x="7623963" y="0"/>
                </a:lnTo>
                <a:lnTo>
                  <a:pt x="7623963" y="6128023"/>
                </a:lnTo>
                <a:lnTo>
                  <a:pt x="0" y="6128023"/>
                </a:lnTo>
                <a:lnTo>
                  <a:pt x="0" y="0"/>
                </a:lnTo>
                <a:close/>
              </a:path>
            </a:pathLst>
          </a:custGeom>
          <a:blipFill>
            <a:blip r:embed="rId3"/>
            <a:stretch>
              <a:fillRect l="-10064" t="-11999" r="-11935" b="-13564"/>
            </a:stretch>
          </a:blipFill>
        </p:spPr>
        <p:txBody>
          <a:bodyPr/>
          <a:lstStyle/>
          <a:p>
            <a:endParaRPr lang="it-IT"/>
          </a:p>
        </p:txBody>
      </p:sp>
      <p:sp>
        <p:nvSpPr>
          <p:cNvPr id="4" name="Freeform 4"/>
          <p:cNvSpPr/>
          <p:nvPr/>
        </p:nvSpPr>
        <p:spPr>
          <a:xfrm>
            <a:off x="10994135" y="6558496"/>
            <a:ext cx="7541515" cy="4210679"/>
          </a:xfrm>
          <a:custGeom>
            <a:avLst/>
            <a:gdLst/>
            <a:ahLst/>
            <a:cxnLst/>
            <a:rect l="l" t="t" r="r" b="b"/>
            <a:pathLst>
              <a:path w="7541515" h="4210679">
                <a:moveTo>
                  <a:pt x="0" y="0"/>
                </a:moveTo>
                <a:lnTo>
                  <a:pt x="7541514" y="0"/>
                </a:lnTo>
                <a:lnTo>
                  <a:pt x="7541514" y="4210679"/>
                </a:lnTo>
                <a:lnTo>
                  <a:pt x="0" y="4210679"/>
                </a:lnTo>
                <a:lnTo>
                  <a:pt x="0" y="0"/>
                </a:lnTo>
                <a:close/>
              </a:path>
            </a:pathLst>
          </a:custGeom>
          <a:blipFill>
            <a:blip r:embed="rId4"/>
            <a:stretch>
              <a:fillRect/>
            </a:stretch>
          </a:blipFill>
        </p:spPr>
        <p:txBody>
          <a:bodyPr/>
          <a:lstStyle/>
          <a:p>
            <a:endParaRPr lang="it-IT"/>
          </a:p>
        </p:txBody>
      </p:sp>
      <p:sp>
        <p:nvSpPr>
          <p:cNvPr id="5" name="TextBox 5"/>
          <p:cNvSpPr txBox="1"/>
          <p:nvPr/>
        </p:nvSpPr>
        <p:spPr>
          <a:xfrm>
            <a:off x="5534356" y="9131540"/>
            <a:ext cx="3323894" cy="862764"/>
          </a:xfrm>
          <a:prstGeom prst="rect">
            <a:avLst/>
          </a:prstGeom>
        </p:spPr>
        <p:txBody>
          <a:bodyPr wrap="square" lIns="0" tIns="0" rIns="0" bIns="0" rtlCol="0" anchor="t">
            <a:spAutoFit/>
          </a:bodyPr>
          <a:lstStyle/>
          <a:p>
            <a:pPr algn="ctr">
              <a:lnSpc>
                <a:spcPts val="7046"/>
              </a:lnSpc>
              <a:spcBef>
                <a:spcPct val="0"/>
              </a:spcBef>
            </a:pPr>
            <a:r>
              <a:rPr lang="en-US" sz="5032" dirty="0">
                <a:solidFill>
                  <a:srgbClr val="FF3131"/>
                </a:solidFill>
                <a:latin typeface="Kawit Extended"/>
                <a:ea typeface="Kawit Extended"/>
                <a:cs typeface="Kawit Extended"/>
                <a:sym typeface="Kawit Extended"/>
              </a:rPr>
              <a:t>BACHELITE</a:t>
            </a:r>
          </a:p>
        </p:txBody>
      </p:sp>
      <p:sp>
        <p:nvSpPr>
          <p:cNvPr id="6" name="TextBox 6"/>
          <p:cNvSpPr txBox="1"/>
          <p:nvPr/>
        </p:nvSpPr>
        <p:spPr>
          <a:xfrm>
            <a:off x="13797535" y="10875726"/>
            <a:ext cx="3872422" cy="871774"/>
          </a:xfrm>
          <a:prstGeom prst="rect">
            <a:avLst/>
          </a:prstGeom>
        </p:spPr>
        <p:txBody>
          <a:bodyPr wrap="square" lIns="0" tIns="0" rIns="0" bIns="0" rtlCol="0" anchor="t">
            <a:spAutoFit/>
          </a:bodyPr>
          <a:lstStyle/>
          <a:p>
            <a:pPr algn="ctr">
              <a:lnSpc>
                <a:spcPts val="7074"/>
              </a:lnSpc>
              <a:spcBef>
                <a:spcPct val="0"/>
              </a:spcBef>
            </a:pPr>
            <a:r>
              <a:rPr lang="en-US" sz="5053" dirty="0">
                <a:solidFill>
                  <a:srgbClr val="FF3131"/>
                </a:solidFill>
                <a:latin typeface="Kawit Extended"/>
                <a:ea typeface="Kawit Extended"/>
                <a:cs typeface="Kawit Extended"/>
                <a:sym typeface="Kawit Extended"/>
              </a:rPr>
              <a:t>CELLULOIDE</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21384000" cy="15120000"/>
          </a:xfrm>
          <a:custGeom>
            <a:avLst/>
            <a:gdLst/>
            <a:ahLst/>
            <a:cxnLst/>
            <a:rect l="l" t="t" r="r" b="b"/>
            <a:pathLst>
              <a:path w="21384000" h="15120000">
                <a:moveTo>
                  <a:pt x="0" y="0"/>
                </a:moveTo>
                <a:lnTo>
                  <a:pt x="21384000" y="0"/>
                </a:lnTo>
                <a:lnTo>
                  <a:pt x="21384000" y="15120000"/>
                </a:lnTo>
                <a:lnTo>
                  <a:pt x="0" y="15120000"/>
                </a:lnTo>
                <a:lnTo>
                  <a:pt x="0" y="0"/>
                </a:lnTo>
                <a:close/>
              </a:path>
            </a:pathLst>
          </a:custGeom>
          <a:blipFill>
            <a:blip r:embed="rId2"/>
            <a:stretch>
              <a:fillRect l="-24597" t="-10427" r="-534" b="-10637"/>
            </a:stretch>
          </a:blipFill>
        </p:spPr>
        <p:txBody>
          <a:bodyPr/>
          <a:lstStyle/>
          <a:p>
            <a:endParaRPr lang="it-IT"/>
          </a:p>
        </p:txBody>
      </p:sp>
      <p:sp>
        <p:nvSpPr>
          <p:cNvPr id="3" name="Freeform 3"/>
          <p:cNvSpPr/>
          <p:nvPr/>
        </p:nvSpPr>
        <p:spPr>
          <a:xfrm>
            <a:off x="5107698" y="6600834"/>
            <a:ext cx="4024612" cy="5457101"/>
          </a:xfrm>
          <a:custGeom>
            <a:avLst/>
            <a:gdLst/>
            <a:ahLst/>
            <a:cxnLst/>
            <a:rect l="l" t="t" r="r" b="b"/>
            <a:pathLst>
              <a:path w="4024612" h="5457101">
                <a:moveTo>
                  <a:pt x="0" y="0"/>
                </a:moveTo>
                <a:lnTo>
                  <a:pt x="4024611" y="0"/>
                </a:lnTo>
                <a:lnTo>
                  <a:pt x="4024611" y="5457100"/>
                </a:lnTo>
                <a:lnTo>
                  <a:pt x="0" y="5457100"/>
                </a:lnTo>
                <a:lnTo>
                  <a:pt x="0" y="0"/>
                </a:lnTo>
                <a:close/>
              </a:path>
            </a:pathLst>
          </a:custGeom>
          <a:blipFill>
            <a:blip r:embed="rId3"/>
            <a:stretch>
              <a:fillRect/>
            </a:stretch>
          </a:blipFill>
        </p:spPr>
        <p:txBody>
          <a:bodyPr/>
          <a:lstStyle/>
          <a:p>
            <a:endParaRPr lang="it-IT"/>
          </a:p>
        </p:txBody>
      </p:sp>
      <p:sp>
        <p:nvSpPr>
          <p:cNvPr id="4" name="Freeform 4"/>
          <p:cNvSpPr/>
          <p:nvPr/>
        </p:nvSpPr>
        <p:spPr>
          <a:xfrm>
            <a:off x="11057890" y="7395315"/>
            <a:ext cx="5802321" cy="3865796"/>
          </a:xfrm>
          <a:custGeom>
            <a:avLst/>
            <a:gdLst/>
            <a:ahLst/>
            <a:cxnLst/>
            <a:rect l="l" t="t" r="r" b="b"/>
            <a:pathLst>
              <a:path w="5802321" h="3865796">
                <a:moveTo>
                  <a:pt x="0" y="0"/>
                </a:moveTo>
                <a:lnTo>
                  <a:pt x="5802321" y="0"/>
                </a:lnTo>
                <a:lnTo>
                  <a:pt x="5802321" y="3865796"/>
                </a:lnTo>
                <a:lnTo>
                  <a:pt x="0" y="3865796"/>
                </a:lnTo>
                <a:lnTo>
                  <a:pt x="0" y="0"/>
                </a:lnTo>
                <a:close/>
              </a:path>
            </a:pathLst>
          </a:custGeom>
          <a:blipFill>
            <a:blip r:embed="rId4"/>
            <a:stretch>
              <a:fillRect/>
            </a:stretch>
          </a:blipFill>
        </p:spPr>
        <p:txBody>
          <a:bodyPr/>
          <a:lstStyle/>
          <a:p>
            <a:endParaRPr lang="it-IT"/>
          </a:p>
        </p:txBody>
      </p:sp>
      <p:sp>
        <p:nvSpPr>
          <p:cNvPr id="5" name="TextBox 5"/>
          <p:cNvSpPr txBox="1"/>
          <p:nvPr/>
        </p:nvSpPr>
        <p:spPr>
          <a:xfrm>
            <a:off x="3427771" y="2603375"/>
            <a:ext cx="14242402" cy="3848965"/>
          </a:xfrm>
          <a:prstGeom prst="rect">
            <a:avLst/>
          </a:prstGeom>
        </p:spPr>
        <p:txBody>
          <a:bodyPr lIns="0" tIns="0" rIns="0" bIns="0" rtlCol="0" anchor="t">
            <a:spAutoFit/>
          </a:bodyPr>
          <a:lstStyle/>
          <a:p>
            <a:pPr algn="ctr">
              <a:lnSpc>
                <a:spcPts val="8177"/>
              </a:lnSpc>
              <a:spcBef>
                <a:spcPct val="0"/>
              </a:spcBef>
            </a:pPr>
            <a:r>
              <a:rPr lang="en-US" sz="5840">
                <a:solidFill>
                  <a:srgbClr val="FF3131"/>
                </a:solidFill>
                <a:latin typeface="Kawit Extended"/>
                <a:ea typeface="Kawit Extended"/>
                <a:cs typeface="Kawit Extended"/>
                <a:sym typeface="Kawit Extended"/>
              </a:rPr>
              <a:t>PLASTICA</a:t>
            </a:r>
          </a:p>
          <a:p>
            <a:pPr algn="just">
              <a:lnSpc>
                <a:spcPts val="7477"/>
              </a:lnSpc>
              <a:spcBef>
                <a:spcPct val="0"/>
              </a:spcBef>
            </a:pPr>
            <a:r>
              <a:rPr lang="en-US" sz="5340">
                <a:solidFill>
                  <a:srgbClr val="000000"/>
                </a:solidFill>
                <a:latin typeface="Open Sans 1"/>
                <a:ea typeface="Open Sans 1"/>
                <a:cs typeface="Open Sans 1"/>
                <a:sym typeface="Open Sans 1"/>
              </a:rPr>
              <a:t>A causa di queste problematiche, Giulio Natta creò la plastica: materiale perfetto per le palline da biliardo.</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21384000" cy="15120000"/>
          </a:xfrm>
          <a:custGeom>
            <a:avLst/>
            <a:gdLst/>
            <a:ahLst/>
            <a:cxnLst/>
            <a:rect l="l" t="t" r="r" b="b"/>
            <a:pathLst>
              <a:path w="21384000" h="15120000">
                <a:moveTo>
                  <a:pt x="0" y="0"/>
                </a:moveTo>
                <a:lnTo>
                  <a:pt x="21384000" y="0"/>
                </a:lnTo>
                <a:lnTo>
                  <a:pt x="21384000" y="15120000"/>
                </a:lnTo>
                <a:lnTo>
                  <a:pt x="0" y="15120000"/>
                </a:lnTo>
                <a:lnTo>
                  <a:pt x="0" y="0"/>
                </a:lnTo>
                <a:close/>
              </a:path>
            </a:pathLst>
          </a:custGeom>
          <a:blipFill>
            <a:blip r:embed="rId2"/>
            <a:stretch>
              <a:fillRect l="-24597" t="-10427" r="-534" b="-10637"/>
            </a:stretch>
          </a:blipFill>
        </p:spPr>
        <p:txBody>
          <a:bodyPr/>
          <a:lstStyle/>
          <a:p>
            <a:endParaRPr lang="it-IT"/>
          </a:p>
        </p:txBody>
      </p:sp>
      <p:sp>
        <p:nvSpPr>
          <p:cNvPr id="3" name="TextBox 3"/>
          <p:cNvSpPr txBox="1"/>
          <p:nvPr/>
        </p:nvSpPr>
        <p:spPr>
          <a:xfrm>
            <a:off x="2338686" y="7809434"/>
            <a:ext cx="12343582" cy="746882"/>
          </a:xfrm>
          <a:prstGeom prst="rect">
            <a:avLst/>
          </a:prstGeom>
        </p:spPr>
        <p:txBody>
          <a:bodyPr lIns="0" tIns="0" rIns="0" bIns="0" rtlCol="0" anchor="t">
            <a:spAutoFit/>
          </a:bodyPr>
          <a:lstStyle/>
          <a:p>
            <a:pPr algn="ctr">
              <a:lnSpc>
                <a:spcPts val="6083"/>
              </a:lnSpc>
              <a:spcBef>
                <a:spcPct val="0"/>
              </a:spcBef>
            </a:pPr>
            <a:r>
              <a:rPr lang="en-US" sz="4345">
                <a:solidFill>
                  <a:srgbClr val="000000"/>
                </a:solidFill>
                <a:latin typeface="Open Sans 1"/>
                <a:ea typeface="Open Sans 1"/>
                <a:cs typeface="Open Sans 1"/>
                <a:sym typeface="Open Sans 1"/>
              </a:rPr>
              <a:t>Plastica                      450 anni           </a:t>
            </a:r>
          </a:p>
        </p:txBody>
      </p:sp>
      <p:sp>
        <p:nvSpPr>
          <p:cNvPr id="4" name="AutoShape 4"/>
          <p:cNvSpPr/>
          <p:nvPr/>
        </p:nvSpPr>
        <p:spPr>
          <a:xfrm>
            <a:off x="7162495" y="8242300"/>
            <a:ext cx="2476994" cy="0"/>
          </a:xfrm>
          <a:prstGeom prst="line">
            <a:avLst/>
          </a:prstGeom>
          <a:ln w="38100" cap="flat">
            <a:solidFill>
              <a:srgbClr val="000000"/>
            </a:solidFill>
            <a:prstDash val="solid"/>
            <a:headEnd type="none" w="sm" len="sm"/>
            <a:tailEnd type="arrow" w="med" len="sm"/>
          </a:ln>
        </p:spPr>
        <p:txBody>
          <a:bodyPr/>
          <a:lstStyle/>
          <a:p>
            <a:endParaRPr lang="it-IT"/>
          </a:p>
        </p:txBody>
      </p:sp>
      <p:sp>
        <p:nvSpPr>
          <p:cNvPr id="5" name="TextBox 5"/>
          <p:cNvSpPr txBox="1"/>
          <p:nvPr/>
        </p:nvSpPr>
        <p:spPr>
          <a:xfrm>
            <a:off x="4728321" y="10461315"/>
            <a:ext cx="13073189" cy="762000"/>
          </a:xfrm>
          <a:prstGeom prst="rect">
            <a:avLst/>
          </a:prstGeom>
        </p:spPr>
        <p:txBody>
          <a:bodyPr lIns="0" tIns="0" rIns="0" bIns="0" rtlCol="0" anchor="t">
            <a:spAutoFit/>
          </a:bodyPr>
          <a:lstStyle/>
          <a:p>
            <a:pPr algn="ctr">
              <a:lnSpc>
                <a:spcPts val="6299"/>
              </a:lnSpc>
              <a:spcBef>
                <a:spcPct val="0"/>
              </a:spcBef>
            </a:pPr>
            <a:r>
              <a:rPr lang="en-US" sz="4500">
                <a:solidFill>
                  <a:srgbClr val="000000"/>
                </a:solidFill>
                <a:latin typeface="Open Sans 1"/>
                <a:ea typeface="Open Sans 1"/>
                <a:cs typeface="Open Sans 1"/>
                <a:sym typeface="Open Sans 1"/>
              </a:rPr>
              <a:t>Metallo                     200 anni         </a:t>
            </a:r>
          </a:p>
        </p:txBody>
      </p:sp>
      <p:sp>
        <p:nvSpPr>
          <p:cNvPr id="9" name="TextBox 9"/>
          <p:cNvSpPr txBox="1"/>
          <p:nvPr/>
        </p:nvSpPr>
        <p:spPr>
          <a:xfrm>
            <a:off x="3330506" y="8699500"/>
            <a:ext cx="12124199" cy="762000"/>
          </a:xfrm>
          <a:prstGeom prst="rect">
            <a:avLst/>
          </a:prstGeom>
        </p:spPr>
        <p:txBody>
          <a:bodyPr lIns="0" tIns="0" rIns="0" bIns="0" rtlCol="0" anchor="t">
            <a:spAutoFit/>
          </a:bodyPr>
          <a:lstStyle/>
          <a:p>
            <a:pPr algn="ctr">
              <a:lnSpc>
                <a:spcPts val="6299"/>
              </a:lnSpc>
              <a:spcBef>
                <a:spcPct val="0"/>
              </a:spcBef>
            </a:pPr>
            <a:r>
              <a:rPr lang="en-US" sz="4500" dirty="0" err="1">
                <a:solidFill>
                  <a:srgbClr val="000000"/>
                </a:solidFill>
                <a:latin typeface="Open Sans 1"/>
                <a:ea typeface="Open Sans 1"/>
                <a:cs typeface="Open Sans 1"/>
                <a:sym typeface="Open Sans 1"/>
              </a:rPr>
              <a:t>Stoffa</a:t>
            </a:r>
            <a:r>
              <a:rPr lang="en-US" sz="4500" dirty="0">
                <a:solidFill>
                  <a:srgbClr val="000000"/>
                </a:solidFill>
                <a:latin typeface="Open Sans 1"/>
                <a:ea typeface="Open Sans 1"/>
                <a:cs typeface="Open Sans 1"/>
                <a:sym typeface="Open Sans 1"/>
              </a:rPr>
              <a:t>                     450 anni         </a:t>
            </a:r>
          </a:p>
        </p:txBody>
      </p:sp>
      <p:sp>
        <p:nvSpPr>
          <p:cNvPr id="7" name="TextBox 7"/>
          <p:cNvSpPr txBox="1"/>
          <p:nvPr/>
        </p:nvSpPr>
        <p:spPr>
          <a:xfrm>
            <a:off x="2674947" y="9609583"/>
            <a:ext cx="15547405" cy="770770"/>
          </a:xfrm>
          <a:prstGeom prst="rect">
            <a:avLst/>
          </a:prstGeom>
        </p:spPr>
        <p:txBody>
          <a:bodyPr lIns="0" tIns="0" rIns="0" bIns="0" rtlCol="0" anchor="t">
            <a:spAutoFit/>
          </a:bodyPr>
          <a:lstStyle/>
          <a:p>
            <a:pPr algn="ctr">
              <a:lnSpc>
                <a:spcPts val="6341"/>
              </a:lnSpc>
              <a:spcBef>
                <a:spcPct val="0"/>
              </a:spcBef>
            </a:pPr>
            <a:r>
              <a:rPr lang="en-US" sz="4529" dirty="0" err="1">
                <a:solidFill>
                  <a:srgbClr val="000000"/>
                </a:solidFill>
                <a:latin typeface="Open Sans 1"/>
                <a:ea typeface="Open Sans 1"/>
                <a:cs typeface="Open Sans 1"/>
                <a:sym typeface="Open Sans 1"/>
              </a:rPr>
              <a:t>Vetro</a:t>
            </a:r>
            <a:r>
              <a:rPr lang="en-US" sz="4529" dirty="0">
                <a:solidFill>
                  <a:srgbClr val="000000"/>
                </a:solidFill>
                <a:latin typeface="Open Sans 1"/>
                <a:ea typeface="Open Sans 1"/>
                <a:cs typeface="Open Sans 1"/>
                <a:sym typeface="Open Sans 1"/>
              </a:rPr>
              <a:t>                        400 anni                       </a:t>
            </a:r>
          </a:p>
        </p:txBody>
      </p:sp>
      <p:sp>
        <p:nvSpPr>
          <p:cNvPr id="8" name="AutoShape 8"/>
          <p:cNvSpPr/>
          <p:nvPr/>
        </p:nvSpPr>
        <p:spPr>
          <a:xfrm flipV="1">
            <a:off x="8553450" y="9975918"/>
            <a:ext cx="2882190" cy="19050"/>
          </a:xfrm>
          <a:prstGeom prst="line">
            <a:avLst/>
          </a:prstGeom>
          <a:ln w="38100" cap="flat">
            <a:solidFill>
              <a:srgbClr val="000000"/>
            </a:solidFill>
            <a:prstDash val="solid"/>
            <a:headEnd type="none" w="sm" len="sm"/>
            <a:tailEnd type="arrow" w="med" len="sm"/>
          </a:ln>
        </p:spPr>
        <p:txBody>
          <a:bodyPr/>
          <a:lstStyle/>
          <a:p>
            <a:endParaRPr lang="it-IT"/>
          </a:p>
        </p:txBody>
      </p:sp>
      <p:sp>
        <p:nvSpPr>
          <p:cNvPr id="10" name="TextBox 10"/>
          <p:cNvSpPr txBox="1"/>
          <p:nvPr/>
        </p:nvSpPr>
        <p:spPr>
          <a:xfrm>
            <a:off x="7031224" y="11318565"/>
            <a:ext cx="9370826" cy="762000"/>
          </a:xfrm>
          <a:prstGeom prst="rect">
            <a:avLst/>
          </a:prstGeom>
        </p:spPr>
        <p:txBody>
          <a:bodyPr lIns="0" tIns="0" rIns="0" bIns="0" rtlCol="0" anchor="t">
            <a:spAutoFit/>
          </a:bodyPr>
          <a:lstStyle/>
          <a:p>
            <a:pPr algn="ctr">
              <a:lnSpc>
                <a:spcPts val="6299"/>
              </a:lnSpc>
              <a:spcBef>
                <a:spcPct val="0"/>
              </a:spcBef>
            </a:pPr>
            <a:r>
              <a:rPr lang="en-US" sz="4500" dirty="0" err="1">
                <a:solidFill>
                  <a:srgbClr val="000000"/>
                </a:solidFill>
                <a:latin typeface="Open Sans 1"/>
                <a:ea typeface="Open Sans 1"/>
                <a:cs typeface="Open Sans 1"/>
                <a:sym typeface="Open Sans 1"/>
              </a:rPr>
              <a:t>Sigarette</a:t>
            </a:r>
            <a:r>
              <a:rPr lang="en-US" sz="4500" dirty="0">
                <a:solidFill>
                  <a:srgbClr val="000000"/>
                </a:solidFill>
                <a:latin typeface="Open Sans 1"/>
                <a:ea typeface="Open Sans 1"/>
                <a:cs typeface="Open Sans 1"/>
                <a:sym typeface="Open Sans 1"/>
              </a:rPr>
              <a:t>             1-5 anni</a:t>
            </a:r>
          </a:p>
        </p:txBody>
      </p:sp>
      <p:sp>
        <p:nvSpPr>
          <p:cNvPr id="11" name="AutoShape 11"/>
          <p:cNvSpPr/>
          <p:nvPr/>
        </p:nvSpPr>
        <p:spPr>
          <a:xfrm flipV="1">
            <a:off x="11071073" y="11756713"/>
            <a:ext cx="1503710" cy="19050"/>
          </a:xfrm>
          <a:prstGeom prst="line">
            <a:avLst/>
          </a:prstGeom>
          <a:ln w="38100" cap="flat">
            <a:solidFill>
              <a:srgbClr val="000000"/>
            </a:solidFill>
            <a:prstDash val="solid"/>
            <a:headEnd type="none" w="sm" len="sm"/>
            <a:tailEnd type="arrow" w="med" len="sm"/>
          </a:ln>
        </p:spPr>
        <p:txBody>
          <a:bodyPr/>
          <a:lstStyle/>
          <a:p>
            <a:endParaRPr lang="it-IT"/>
          </a:p>
        </p:txBody>
      </p:sp>
      <p:sp>
        <p:nvSpPr>
          <p:cNvPr id="12" name="Freeform 12"/>
          <p:cNvSpPr/>
          <p:nvPr/>
        </p:nvSpPr>
        <p:spPr>
          <a:xfrm>
            <a:off x="13125450" y="6795950"/>
            <a:ext cx="5864454" cy="4389265"/>
          </a:xfrm>
          <a:custGeom>
            <a:avLst/>
            <a:gdLst/>
            <a:ahLst/>
            <a:cxnLst/>
            <a:rect l="l" t="t" r="r" b="b"/>
            <a:pathLst>
              <a:path w="6581613" h="4560715">
                <a:moveTo>
                  <a:pt x="0" y="0"/>
                </a:moveTo>
                <a:lnTo>
                  <a:pt x="6581612" y="0"/>
                </a:lnTo>
                <a:lnTo>
                  <a:pt x="6581612" y="4560715"/>
                </a:lnTo>
                <a:lnTo>
                  <a:pt x="0" y="4560715"/>
                </a:lnTo>
                <a:lnTo>
                  <a:pt x="0" y="0"/>
                </a:lnTo>
                <a:close/>
              </a:path>
            </a:pathLst>
          </a:custGeom>
          <a:blipFill>
            <a:blip r:embed="rId3"/>
            <a:stretch>
              <a:fillRect l="-11664" r="-22888"/>
            </a:stretch>
          </a:blipFill>
        </p:spPr>
        <p:txBody>
          <a:bodyPr/>
          <a:lstStyle/>
          <a:p>
            <a:endParaRPr lang="it-IT"/>
          </a:p>
        </p:txBody>
      </p:sp>
      <p:sp>
        <p:nvSpPr>
          <p:cNvPr id="13" name="TextBox 13"/>
          <p:cNvSpPr txBox="1"/>
          <p:nvPr/>
        </p:nvSpPr>
        <p:spPr>
          <a:xfrm>
            <a:off x="2338686" y="4223062"/>
            <a:ext cx="14958820" cy="2534788"/>
          </a:xfrm>
          <a:prstGeom prst="rect">
            <a:avLst/>
          </a:prstGeom>
        </p:spPr>
        <p:txBody>
          <a:bodyPr lIns="0" tIns="0" rIns="0" bIns="0" rtlCol="0" anchor="t">
            <a:spAutoFit/>
          </a:bodyPr>
          <a:lstStyle/>
          <a:p>
            <a:pPr algn="just">
              <a:lnSpc>
                <a:spcPts val="6762"/>
              </a:lnSpc>
              <a:spcBef>
                <a:spcPct val="0"/>
              </a:spcBef>
            </a:pPr>
            <a:r>
              <a:rPr lang="en-US" sz="4830">
                <a:solidFill>
                  <a:srgbClr val="000000"/>
                </a:solidFill>
                <a:latin typeface="Open Sans 1"/>
                <a:ea typeface="Open Sans 1"/>
                <a:cs typeface="Open Sans 1"/>
                <a:sym typeface="Open Sans 1"/>
              </a:rPr>
              <a:t>Giulio Natta aveva creato la plastica, un materiale che durasse tanto, ma l’uomo poi decise di usare la plastica per  l’usa e getta (che resiste poco)!</a:t>
            </a:r>
          </a:p>
        </p:txBody>
      </p:sp>
      <p:sp>
        <p:nvSpPr>
          <p:cNvPr id="14" name="TextBox 14"/>
          <p:cNvSpPr txBox="1"/>
          <p:nvPr/>
        </p:nvSpPr>
        <p:spPr>
          <a:xfrm>
            <a:off x="7184611" y="3300327"/>
            <a:ext cx="6528078" cy="929643"/>
          </a:xfrm>
          <a:prstGeom prst="rect">
            <a:avLst/>
          </a:prstGeom>
        </p:spPr>
        <p:txBody>
          <a:bodyPr lIns="0" tIns="0" rIns="0" bIns="0" rtlCol="0" anchor="t">
            <a:spAutoFit/>
          </a:bodyPr>
          <a:lstStyle/>
          <a:p>
            <a:pPr algn="ctr">
              <a:lnSpc>
                <a:spcPts val="7559"/>
              </a:lnSpc>
              <a:spcBef>
                <a:spcPct val="0"/>
              </a:spcBef>
            </a:pPr>
            <a:r>
              <a:rPr lang="en-US" sz="5399">
                <a:solidFill>
                  <a:srgbClr val="FF3131"/>
                </a:solidFill>
                <a:latin typeface="Kawit Extended"/>
                <a:ea typeface="Kawit Extended"/>
                <a:cs typeface="Kawit Extended"/>
                <a:sym typeface="Kawit Extended"/>
              </a:rPr>
              <a:t>EQUIVOCO</a:t>
            </a:r>
          </a:p>
        </p:txBody>
      </p:sp>
      <p:sp>
        <p:nvSpPr>
          <p:cNvPr id="15" name="AutoShape 15"/>
          <p:cNvSpPr/>
          <p:nvPr/>
        </p:nvSpPr>
        <p:spPr>
          <a:xfrm>
            <a:off x="9789637" y="10880415"/>
            <a:ext cx="2573813" cy="0"/>
          </a:xfrm>
          <a:prstGeom prst="line">
            <a:avLst/>
          </a:prstGeom>
          <a:ln w="38100" cap="flat">
            <a:solidFill>
              <a:srgbClr val="000000"/>
            </a:solidFill>
            <a:prstDash val="solid"/>
            <a:headEnd type="none" w="sm" len="sm"/>
            <a:tailEnd type="arrow" w="med" len="sm"/>
          </a:ln>
        </p:spPr>
        <p:txBody>
          <a:bodyPr/>
          <a:lstStyle/>
          <a:p>
            <a:endParaRPr lang="it-IT"/>
          </a:p>
        </p:txBody>
      </p:sp>
      <p:sp>
        <p:nvSpPr>
          <p:cNvPr id="6" name="AutoShape 6"/>
          <p:cNvSpPr/>
          <p:nvPr/>
        </p:nvSpPr>
        <p:spPr>
          <a:xfrm flipV="1">
            <a:off x="7688783" y="9133455"/>
            <a:ext cx="2769667" cy="38100"/>
          </a:xfrm>
          <a:prstGeom prst="line">
            <a:avLst/>
          </a:prstGeom>
          <a:ln w="38100" cap="flat">
            <a:solidFill>
              <a:srgbClr val="000000"/>
            </a:solidFill>
            <a:prstDash val="solid"/>
            <a:headEnd type="none" w="sm" len="sm"/>
            <a:tailEnd type="arrow" w="med" len="sm"/>
          </a:ln>
        </p:spPr>
        <p:txBody>
          <a:bodyPr/>
          <a:lstStyle/>
          <a:p>
            <a:endParaRPr lang="it-IT"/>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21384000" cy="15120000"/>
          </a:xfrm>
          <a:custGeom>
            <a:avLst/>
            <a:gdLst/>
            <a:ahLst/>
            <a:cxnLst/>
            <a:rect l="l" t="t" r="r" b="b"/>
            <a:pathLst>
              <a:path w="21384000" h="15120000">
                <a:moveTo>
                  <a:pt x="0" y="0"/>
                </a:moveTo>
                <a:lnTo>
                  <a:pt x="21384000" y="0"/>
                </a:lnTo>
                <a:lnTo>
                  <a:pt x="21384000" y="15120000"/>
                </a:lnTo>
                <a:lnTo>
                  <a:pt x="0" y="15120000"/>
                </a:lnTo>
                <a:lnTo>
                  <a:pt x="0" y="0"/>
                </a:lnTo>
                <a:close/>
              </a:path>
            </a:pathLst>
          </a:custGeom>
          <a:blipFill>
            <a:blip r:embed="rId2"/>
            <a:stretch>
              <a:fillRect l="-24597" t="-10427" r="-534" b="-10637"/>
            </a:stretch>
          </a:blipFill>
        </p:spPr>
        <p:txBody>
          <a:bodyPr/>
          <a:lstStyle/>
          <a:p>
            <a:endParaRPr lang="it-IT"/>
          </a:p>
        </p:txBody>
      </p:sp>
      <p:sp>
        <p:nvSpPr>
          <p:cNvPr id="3" name="TextBox 3"/>
          <p:cNvSpPr txBox="1"/>
          <p:nvPr/>
        </p:nvSpPr>
        <p:spPr>
          <a:xfrm>
            <a:off x="3198051" y="4074800"/>
            <a:ext cx="15400216" cy="6063302"/>
          </a:xfrm>
          <a:prstGeom prst="rect">
            <a:avLst/>
          </a:prstGeom>
        </p:spPr>
        <p:txBody>
          <a:bodyPr lIns="0" tIns="0" rIns="0" bIns="0" rtlCol="0" anchor="t">
            <a:spAutoFit/>
          </a:bodyPr>
          <a:lstStyle/>
          <a:p>
            <a:pPr algn="ctr">
              <a:lnSpc>
                <a:spcPts val="8242"/>
              </a:lnSpc>
            </a:pPr>
            <a:r>
              <a:rPr lang="en-US" sz="5887">
                <a:solidFill>
                  <a:srgbClr val="FF3131"/>
                </a:solidFill>
                <a:latin typeface="Kawit Extended"/>
                <a:ea typeface="Kawit Extended"/>
                <a:cs typeface="Kawit Extended"/>
                <a:sym typeface="Kawit Extended"/>
              </a:rPr>
              <a:t>MICROPLASTICHE</a:t>
            </a:r>
          </a:p>
          <a:p>
            <a:pPr algn="just">
              <a:lnSpc>
                <a:spcPts val="7962"/>
              </a:lnSpc>
            </a:pPr>
            <a:r>
              <a:rPr lang="en-US" sz="5687">
                <a:solidFill>
                  <a:srgbClr val="000000"/>
                </a:solidFill>
                <a:latin typeface="Open Sans 1"/>
                <a:ea typeface="Open Sans 1"/>
                <a:cs typeface="Open Sans 1"/>
                <a:sym typeface="Open Sans 1"/>
              </a:rPr>
              <a:t>Il problema della plastica è che si deteriora. </a:t>
            </a:r>
          </a:p>
          <a:p>
            <a:pPr algn="just">
              <a:lnSpc>
                <a:spcPts val="7962"/>
              </a:lnSpc>
            </a:pPr>
            <a:r>
              <a:rPr lang="en-US" sz="5687">
                <a:solidFill>
                  <a:srgbClr val="000000"/>
                </a:solidFill>
                <a:latin typeface="Open Sans 1"/>
                <a:ea typeface="Open Sans 1"/>
                <a:cs typeface="Open Sans 1"/>
                <a:sym typeface="Open Sans 1"/>
              </a:rPr>
              <a:t>La plastica si spezza in piccolissimi pezzi e ciò non va bene per niente (microplastiche).</a:t>
            </a:r>
          </a:p>
          <a:p>
            <a:pPr algn="just">
              <a:lnSpc>
                <a:spcPts val="7962"/>
              </a:lnSpc>
              <a:spcBef>
                <a:spcPct val="0"/>
              </a:spcBef>
            </a:pPr>
            <a:r>
              <a:rPr lang="en-US" sz="5687">
                <a:solidFill>
                  <a:srgbClr val="000000"/>
                </a:solidFill>
                <a:latin typeface="Open Sans 1"/>
                <a:ea typeface="Open Sans 1"/>
                <a:cs typeface="Open Sans 1"/>
                <a:sym typeface="Open Sans 1"/>
              </a:rPr>
              <a:t>Le microplastiche sono particelle di diametro minore di 5 mm e possono essere di 3 tipi.</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21384000" cy="15120000"/>
          </a:xfrm>
          <a:custGeom>
            <a:avLst/>
            <a:gdLst/>
            <a:ahLst/>
            <a:cxnLst/>
            <a:rect l="l" t="t" r="r" b="b"/>
            <a:pathLst>
              <a:path w="21384000" h="15120000">
                <a:moveTo>
                  <a:pt x="0" y="0"/>
                </a:moveTo>
                <a:lnTo>
                  <a:pt x="21384000" y="0"/>
                </a:lnTo>
                <a:lnTo>
                  <a:pt x="21384000" y="15120000"/>
                </a:lnTo>
                <a:lnTo>
                  <a:pt x="0" y="15120000"/>
                </a:lnTo>
                <a:lnTo>
                  <a:pt x="0" y="0"/>
                </a:lnTo>
                <a:close/>
              </a:path>
            </a:pathLst>
          </a:custGeom>
          <a:blipFill>
            <a:blip r:embed="rId2"/>
            <a:stretch>
              <a:fillRect l="-24597" t="-10427" r="-534" b="-10637"/>
            </a:stretch>
          </a:blipFill>
        </p:spPr>
        <p:txBody>
          <a:bodyPr/>
          <a:lstStyle/>
          <a:p>
            <a:endParaRPr lang="it-IT"/>
          </a:p>
        </p:txBody>
      </p:sp>
      <p:sp>
        <p:nvSpPr>
          <p:cNvPr id="3" name="TextBox 3"/>
          <p:cNvSpPr txBox="1"/>
          <p:nvPr/>
        </p:nvSpPr>
        <p:spPr>
          <a:xfrm>
            <a:off x="3881370" y="3871796"/>
            <a:ext cx="14501880" cy="7037504"/>
          </a:xfrm>
          <a:prstGeom prst="rect">
            <a:avLst/>
          </a:prstGeom>
        </p:spPr>
        <p:txBody>
          <a:bodyPr lIns="0" tIns="0" rIns="0" bIns="0" rtlCol="0" anchor="t">
            <a:spAutoFit/>
          </a:bodyPr>
          <a:lstStyle/>
          <a:p>
            <a:pPr algn="ctr">
              <a:lnSpc>
                <a:spcPts val="7956"/>
              </a:lnSpc>
              <a:spcBef>
                <a:spcPct val="0"/>
              </a:spcBef>
            </a:pPr>
            <a:r>
              <a:rPr lang="en-US" sz="5682" dirty="0" err="1">
                <a:solidFill>
                  <a:srgbClr val="FF3131"/>
                </a:solidFill>
                <a:latin typeface="Kawit Extended"/>
                <a:ea typeface="Kawit Extended"/>
                <a:cs typeface="Kawit Extended"/>
                <a:sym typeface="Kawit Extended"/>
              </a:rPr>
              <a:t>suddivisione</a:t>
            </a:r>
            <a:r>
              <a:rPr lang="en-US" sz="5682" dirty="0">
                <a:solidFill>
                  <a:srgbClr val="FF3131"/>
                </a:solidFill>
                <a:latin typeface="Kawit Extended"/>
                <a:ea typeface="Kawit Extended"/>
                <a:cs typeface="Kawit Extended"/>
                <a:sym typeface="Kawit Extended"/>
              </a:rPr>
              <a:t> MICROPLASTICHE</a:t>
            </a:r>
          </a:p>
          <a:p>
            <a:pPr algn="just">
              <a:lnSpc>
                <a:spcPts val="7956"/>
              </a:lnSpc>
              <a:spcBef>
                <a:spcPct val="0"/>
              </a:spcBef>
            </a:pPr>
            <a:r>
              <a:rPr lang="en-US" sz="5682" dirty="0">
                <a:solidFill>
                  <a:srgbClr val="000000"/>
                </a:solidFill>
                <a:latin typeface="Open Sans 1"/>
                <a:ea typeface="Open Sans 1"/>
                <a:cs typeface="Open Sans 1"/>
                <a:sym typeface="Open Sans 1"/>
              </a:rPr>
              <a:t>Le </a:t>
            </a:r>
            <a:r>
              <a:rPr lang="en-US" sz="5682" dirty="0" err="1">
                <a:solidFill>
                  <a:srgbClr val="000000"/>
                </a:solidFill>
                <a:latin typeface="Open Sans 1"/>
                <a:ea typeface="Open Sans 1"/>
                <a:cs typeface="Open Sans 1"/>
                <a:sym typeface="Open Sans 1"/>
              </a:rPr>
              <a:t>microplastiche</a:t>
            </a:r>
            <a:r>
              <a:rPr lang="en-US" sz="5682" dirty="0">
                <a:solidFill>
                  <a:srgbClr val="000000"/>
                </a:solidFill>
                <a:latin typeface="Open Sans 1"/>
                <a:ea typeface="Open Sans 1"/>
                <a:cs typeface="Open Sans 1"/>
                <a:sym typeface="Open Sans 1"/>
              </a:rPr>
              <a:t> </a:t>
            </a:r>
            <a:r>
              <a:rPr lang="en-US" sz="5682" dirty="0" err="1">
                <a:solidFill>
                  <a:srgbClr val="000000"/>
                </a:solidFill>
                <a:latin typeface="Open Sans 1"/>
                <a:ea typeface="Open Sans 1"/>
                <a:cs typeface="Open Sans 1"/>
                <a:sym typeface="Open Sans 1"/>
              </a:rPr>
              <a:t>sono</a:t>
            </a:r>
            <a:r>
              <a:rPr lang="en-US" sz="5682" dirty="0">
                <a:solidFill>
                  <a:srgbClr val="000000"/>
                </a:solidFill>
                <a:latin typeface="Open Sans 1"/>
                <a:ea typeface="Open Sans 1"/>
                <a:cs typeface="Open Sans 1"/>
                <a:sym typeface="Open Sans 1"/>
              </a:rPr>
              <a:t> </a:t>
            </a:r>
            <a:r>
              <a:rPr lang="en-US" sz="5682" dirty="0" err="1">
                <a:solidFill>
                  <a:srgbClr val="000000"/>
                </a:solidFill>
                <a:latin typeface="Open Sans 1"/>
                <a:ea typeface="Open Sans 1"/>
                <a:cs typeface="Open Sans 1"/>
                <a:sym typeface="Open Sans 1"/>
              </a:rPr>
              <a:t>divise</a:t>
            </a:r>
            <a:r>
              <a:rPr lang="en-US" sz="5682" dirty="0">
                <a:solidFill>
                  <a:srgbClr val="000000"/>
                </a:solidFill>
                <a:latin typeface="Open Sans 1"/>
                <a:ea typeface="Open Sans 1"/>
                <a:cs typeface="Open Sans 1"/>
                <a:sym typeface="Open Sans 1"/>
              </a:rPr>
              <a:t> in:</a:t>
            </a:r>
          </a:p>
          <a:p>
            <a:pPr algn="just">
              <a:lnSpc>
                <a:spcPts val="7956"/>
              </a:lnSpc>
              <a:spcBef>
                <a:spcPct val="0"/>
              </a:spcBef>
            </a:pPr>
            <a:r>
              <a:rPr lang="en-US" sz="5682" dirty="0">
                <a:solidFill>
                  <a:srgbClr val="000000"/>
                </a:solidFill>
                <a:latin typeface="Open Sans 1"/>
                <a:ea typeface="Open Sans 1"/>
                <a:cs typeface="Open Sans 1"/>
                <a:sym typeface="Open Sans 1"/>
              </a:rPr>
              <a:t>1) </a:t>
            </a:r>
            <a:r>
              <a:rPr lang="en-US" sz="5682" dirty="0" err="1">
                <a:solidFill>
                  <a:srgbClr val="000000"/>
                </a:solidFill>
                <a:latin typeface="Open Sans 1"/>
                <a:ea typeface="Open Sans 1"/>
                <a:cs typeface="Open Sans 1"/>
                <a:sym typeface="Open Sans 1"/>
              </a:rPr>
              <a:t>Microplastiche</a:t>
            </a:r>
            <a:r>
              <a:rPr lang="en-US" sz="5682" dirty="0">
                <a:solidFill>
                  <a:srgbClr val="000000"/>
                </a:solidFill>
                <a:latin typeface="Open Sans 1"/>
                <a:ea typeface="Open Sans 1"/>
                <a:cs typeface="Open Sans 1"/>
                <a:sym typeface="Open Sans 1"/>
              </a:rPr>
              <a:t> </a:t>
            </a:r>
            <a:r>
              <a:rPr lang="en-US" sz="5682" dirty="0" err="1">
                <a:solidFill>
                  <a:srgbClr val="000000"/>
                </a:solidFill>
                <a:latin typeface="Open Sans 1"/>
                <a:ea typeface="Open Sans 1"/>
                <a:cs typeface="Open Sans 1"/>
                <a:sym typeface="Open Sans 1"/>
              </a:rPr>
              <a:t>primarie</a:t>
            </a:r>
            <a:r>
              <a:rPr lang="en-US" sz="5682" dirty="0">
                <a:solidFill>
                  <a:srgbClr val="000000"/>
                </a:solidFill>
                <a:latin typeface="Open Sans 1"/>
                <a:ea typeface="Open Sans 1"/>
                <a:cs typeface="Open Sans 1"/>
                <a:sym typeface="Open Sans 1"/>
              </a:rPr>
              <a:t> = </a:t>
            </a:r>
            <a:r>
              <a:rPr lang="en-US" sz="5682" dirty="0" err="1">
                <a:solidFill>
                  <a:srgbClr val="000000"/>
                </a:solidFill>
                <a:latin typeface="Open Sans 1"/>
                <a:ea typeface="Open Sans 1"/>
                <a:cs typeface="Open Sans 1"/>
                <a:sym typeface="Open Sans 1"/>
              </a:rPr>
              <a:t>presenti</a:t>
            </a:r>
            <a:r>
              <a:rPr lang="en-US" sz="5682" dirty="0">
                <a:solidFill>
                  <a:srgbClr val="000000"/>
                </a:solidFill>
                <a:latin typeface="Open Sans 1"/>
                <a:ea typeface="Open Sans 1"/>
                <a:cs typeface="Open Sans 1"/>
                <a:sym typeface="Open Sans 1"/>
              </a:rPr>
              <a:t> in </a:t>
            </a:r>
            <a:r>
              <a:rPr lang="en-US" sz="5682" dirty="0" err="1">
                <a:solidFill>
                  <a:srgbClr val="000000"/>
                </a:solidFill>
                <a:latin typeface="Open Sans 1"/>
                <a:ea typeface="Open Sans 1"/>
                <a:cs typeface="Open Sans 1"/>
                <a:sym typeface="Open Sans 1"/>
              </a:rPr>
              <a:t>prodotti</a:t>
            </a:r>
            <a:r>
              <a:rPr lang="en-US" sz="5682" dirty="0">
                <a:solidFill>
                  <a:srgbClr val="000000"/>
                </a:solidFill>
                <a:latin typeface="Open Sans 1"/>
                <a:ea typeface="Open Sans 1"/>
                <a:cs typeface="Open Sans 1"/>
                <a:sym typeface="Open Sans 1"/>
              </a:rPr>
              <a:t> </a:t>
            </a:r>
            <a:r>
              <a:rPr lang="en-US" sz="5682" dirty="0" err="1">
                <a:solidFill>
                  <a:srgbClr val="000000"/>
                </a:solidFill>
                <a:latin typeface="Open Sans 1"/>
                <a:ea typeface="Open Sans 1"/>
                <a:cs typeface="Open Sans 1"/>
                <a:sym typeface="Open Sans 1"/>
              </a:rPr>
              <a:t>cosmetici</a:t>
            </a:r>
            <a:r>
              <a:rPr lang="en-US" sz="5682" dirty="0">
                <a:solidFill>
                  <a:srgbClr val="000000"/>
                </a:solidFill>
                <a:latin typeface="Open Sans 1"/>
                <a:ea typeface="Open Sans 1"/>
                <a:cs typeface="Open Sans 1"/>
                <a:sym typeface="Open Sans 1"/>
              </a:rPr>
              <a:t> e </a:t>
            </a:r>
            <a:r>
              <a:rPr lang="en-US" sz="5682" dirty="0" err="1">
                <a:solidFill>
                  <a:srgbClr val="000000"/>
                </a:solidFill>
                <a:latin typeface="Open Sans 1"/>
                <a:ea typeface="Open Sans 1"/>
                <a:cs typeface="Open Sans 1"/>
                <a:sym typeface="Open Sans 1"/>
              </a:rPr>
              <a:t>fibre</a:t>
            </a:r>
            <a:r>
              <a:rPr lang="en-US" sz="5682" dirty="0">
                <a:solidFill>
                  <a:srgbClr val="000000"/>
                </a:solidFill>
                <a:latin typeface="Open Sans 1"/>
                <a:ea typeface="Open Sans 1"/>
                <a:cs typeface="Open Sans 1"/>
                <a:sym typeface="Open Sans 1"/>
              </a:rPr>
              <a:t> </a:t>
            </a:r>
            <a:r>
              <a:rPr lang="en-US" sz="5682" dirty="0" err="1">
                <a:solidFill>
                  <a:srgbClr val="000000"/>
                </a:solidFill>
                <a:latin typeface="Open Sans 1"/>
                <a:ea typeface="Open Sans 1"/>
                <a:cs typeface="Open Sans 1"/>
                <a:sym typeface="Open Sans 1"/>
              </a:rPr>
              <a:t>plastiche</a:t>
            </a:r>
            <a:r>
              <a:rPr lang="en-US" sz="5682" dirty="0">
                <a:solidFill>
                  <a:srgbClr val="000000"/>
                </a:solidFill>
                <a:latin typeface="Open Sans 1"/>
                <a:ea typeface="Open Sans 1"/>
                <a:cs typeface="Open Sans 1"/>
                <a:sym typeface="Open Sans 1"/>
              </a:rPr>
              <a:t> </a:t>
            </a:r>
          </a:p>
          <a:p>
            <a:pPr algn="just">
              <a:lnSpc>
                <a:spcPts val="7956"/>
              </a:lnSpc>
              <a:spcBef>
                <a:spcPct val="0"/>
              </a:spcBef>
            </a:pPr>
            <a:r>
              <a:rPr lang="en-US" sz="5682" dirty="0">
                <a:solidFill>
                  <a:srgbClr val="000000"/>
                </a:solidFill>
                <a:latin typeface="Open Sans 1"/>
                <a:ea typeface="Open Sans 1"/>
                <a:cs typeface="Open Sans 1"/>
                <a:sym typeface="Open Sans 1"/>
              </a:rPr>
              <a:t>2) </a:t>
            </a:r>
            <a:r>
              <a:rPr lang="en-US" sz="5682" dirty="0" err="1">
                <a:solidFill>
                  <a:srgbClr val="000000"/>
                </a:solidFill>
                <a:latin typeface="Open Sans 1"/>
                <a:ea typeface="Open Sans 1"/>
                <a:cs typeface="Open Sans 1"/>
                <a:sym typeface="Open Sans 1"/>
              </a:rPr>
              <a:t>Microplastiche</a:t>
            </a:r>
            <a:r>
              <a:rPr lang="en-US" sz="5682" dirty="0">
                <a:solidFill>
                  <a:srgbClr val="000000"/>
                </a:solidFill>
                <a:latin typeface="Open Sans 1"/>
                <a:ea typeface="Open Sans 1"/>
                <a:cs typeface="Open Sans 1"/>
                <a:sym typeface="Open Sans 1"/>
              </a:rPr>
              <a:t> </a:t>
            </a:r>
            <a:r>
              <a:rPr lang="en-US" sz="5682" dirty="0" err="1">
                <a:solidFill>
                  <a:srgbClr val="000000"/>
                </a:solidFill>
                <a:latin typeface="Open Sans 1"/>
                <a:ea typeface="Open Sans 1"/>
                <a:cs typeface="Open Sans 1"/>
                <a:sym typeface="Open Sans 1"/>
              </a:rPr>
              <a:t>secondarie</a:t>
            </a:r>
            <a:r>
              <a:rPr lang="en-US" sz="5682" dirty="0">
                <a:solidFill>
                  <a:srgbClr val="000000"/>
                </a:solidFill>
                <a:latin typeface="Open Sans 1"/>
                <a:ea typeface="Open Sans 1"/>
                <a:cs typeface="Open Sans 1"/>
                <a:sym typeface="Open Sans 1"/>
              </a:rPr>
              <a:t> = derivate da </a:t>
            </a:r>
            <a:r>
              <a:rPr lang="en-US" sz="5682" dirty="0" err="1">
                <a:solidFill>
                  <a:srgbClr val="000000"/>
                </a:solidFill>
                <a:latin typeface="Open Sans 1"/>
                <a:ea typeface="Open Sans 1"/>
                <a:cs typeface="Open Sans 1"/>
                <a:sym typeface="Open Sans 1"/>
              </a:rPr>
              <a:t>plastiche</a:t>
            </a:r>
            <a:r>
              <a:rPr lang="en-US" sz="5682" dirty="0">
                <a:solidFill>
                  <a:srgbClr val="000000"/>
                </a:solidFill>
                <a:latin typeface="Open Sans 1"/>
                <a:ea typeface="Open Sans 1"/>
                <a:cs typeface="Open Sans 1"/>
                <a:sym typeface="Open Sans 1"/>
              </a:rPr>
              <a:t> </a:t>
            </a:r>
            <a:r>
              <a:rPr lang="en-US" sz="5682" dirty="0" err="1">
                <a:solidFill>
                  <a:srgbClr val="000000"/>
                </a:solidFill>
                <a:latin typeface="Open Sans 1"/>
                <a:ea typeface="Open Sans 1"/>
                <a:cs typeface="Open Sans 1"/>
                <a:sym typeface="Open Sans 1"/>
              </a:rPr>
              <a:t>più</a:t>
            </a:r>
            <a:r>
              <a:rPr lang="en-US" sz="5682" dirty="0">
                <a:solidFill>
                  <a:srgbClr val="000000"/>
                </a:solidFill>
                <a:latin typeface="Open Sans 1"/>
                <a:ea typeface="Open Sans 1"/>
                <a:cs typeface="Open Sans 1"/>
                <a:sym typeface="Open Sans 1"/>
              </a:rPr>
              <a:t> </a:t>
            </a:r>
            <a:r>
              <a:rPr lang="en-US" sz="5682" dirty="0" err="1">
                <a:solidFill>
                  <a:srgbClr val="000000"/>
                </a:solidFill>
                <a:latin typeface="Open Sans 1"/>
                <a:ea typeface="Open Sans 1"/>
                <a:cs typeface="Open Sans 1"/>
                <a:sym typeface="Open Sans 1"/>
              </a:rPr>
              <a:t>grandi</a:t>
            </a:r>
            <a:endParaRPr lang="en-US" sz="5682" dirty="0">
              <a:solidFill>
                <a:srgbClr val="000000"/>
              </a:solidFill>
              <a:latin typeface="Open Sans 1"/>
              <a:ea typeface="Open Sans 1"/>
              <a:cs typeface="Open Sans 1"/>
              <a:sym typeface="Open Sans 1"/>
            </a:endParaRPr>
          </a:p>
          <a:p>
            <a:pPr algn="just">
              <a:lnSpc>
                <a:spcPts val="7956"/>
              </a:lnSpc>
              <a:spcBef>
                <a:spcPct val="0"/>
              </a:spcBef>
            </a:pPr>
            <a:r>
              <a:rPr lang="en-US" sz="5682" dirty="0">
                <a:solidFill>
                  <a:srgbClr val="000000"/>
                </a:solidFill>
                <a:latin typeface="Open Sans 1"/>
                <a:ea typeface="Open Sans 1"/>
                <a:cs typeface="Open Sans 1"/>
                <a:sym typeface="Open Sans 1"/>
              </a:rPr>
              <a:t>3) </a:t>
            </a:r>
            <a:r>
              <a:rPr lang="en-US" sz="5682" dirty="0" err="1">
                <a:solidFill>
                  <a:srgbClr val="000000"/>
                </a:solidFill>
                <a:latin typeface="Open Sans 1"/>
                <a:ea typeface="Open Sans 1"/>
                <a:cs typeface="Open Sans 1"/>
                <a:sym typeface="Open Sans 1"/>
              </a:rPr>
              <a:t>Nanoplastiche</a:t>
            </a:r>
            <a:r>
              <a:rPr lang="en-US" sz="5682" dirty="0">
                <a:solidFill>
                  <a:srgbClr val="000000"/>
                </a:solidFill>
                <a:latin typeface="Open Sans 1"/>
                <a:ea typeface="Open Sans 1"/>
                <a:cs typeface="Open Sans 1"/>
                <a:sym typeface="Open Sans 1"/>
              </a:rPr>
              <a:t> = </a:t>
            </a:r>
            <a:r>
              <a:rPr lang="en-US" sz="5682" dirty="0" err="1">
                <a:solidFill>
                  <a:srgbClr val="000000"/>
                </a:solidFill>
                <a:latin typeface="Open Sans 1"/>
                <a:ea typeface="Open Sans 1"/>
                <a:cs typeface="Open Sans 1"/>
                <a:sym typeface="Open Sans 1"/>
              </a:rPr>
              <a:t>fibre</a:t>
            </a:r>
            <a:r>
              <a:rPr lang="en-US" sz="5682" dirty="0">
                <a:solidFill>
                  <a:srgbClr val="000000"/>
                </a:solidFill>
                <a:latin typeface="Open Sans 1"/>
                <a:ea typeface="Open Sans 1"/>
                <a:cs typeface="Open Sans 1"/>
                <a:sym typeface="Open Sans 1"/>
              </a:rPr>
              <a:t> e </a:t>
            </a:r>
            <a:r>
              <a:rPr lang="en-US" sz="5682" dirty="0" err="1">
                <a:solidFill>
                  <a:srgbClr val="000000"/>
                </a:solidFill>
                <a:latin typeface="Open Sans 1"/>
                <a:ea typeface="Open Sans 1"/>
                <a:cs typeface="Open Sans 1"/>
                <a:sym typeface="Open Sans 1"/>
              </a:rPr>
              <a:t>degradazioni</a:t>
            </a:r>
            <a:r>
              <a:rPr lang="en-US" sz="5682" dirty="0">
                <a:solidFill>
                  <a:srgbClr val="000000"/>
                </a:solidFill>
                <a:latin typeface="Open Sans 1"/>
                <a:ea typeface="Open Sans 1"/>
                <a:cs typeface="Open Sans 1"/>
                <a:sym typeface="Open Sans 1"/>
              </a:rPr>
              <a:t>.</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21384000" cy="15120000"/>
          </a:xfrm>
          <a:custGeom>
            <a:avLst/>
            <a:gdLst/>
            <a:ahLst/>
            <a:cxnLst/>
            <a:rect l="l" t="t" r="r" b="b"/>
            <a:pathLst>
              <a:path w="21384000" h="15120000">
                <a:moveTo>
                  <a:pt x="0" y="0"/>
                </a:moveTo>
                <a:lnTo>
                  <a:pt x="21384000" y="0"/>
                </a:lnTo>
                <a:lnTo>
                  <a:pt x="21384000" y="15120000"/>
                </a:lnTo>
                <a:lnTo>
                  <a:pt x="0" y="15120000"/>
                </a:lnTo>
                <a:lnTo>
                  <a:pt x="0" y="0"/>
                </a:lnTo>
                <a:close/>
              </a:path>
            </a:pathLst>
          </a:custGeom>
          <a:blipFill>
            <a:blip r:embed="rId2"/>
            <a:stretch>
              <a:fillRect l="-24597" t="-10427" r="-534" b="-10637"/>
            </a:stretch>
          </a:blipFill>
        </p:spPr>
        <p:txBody>
          <a:bodyPr/>
          <a:lstStyle/>
          <a:p>
            <a:endParaRPr lang="it-IT"/>
          </a:p>
        </p:txBody>
      </p:sp>
      <p:sp>
        <p:nvSpPr>
          <p:cNvPr id="3" name="Freeform 3"/>
          <p:cNvSpPr/>
          <p:nvPr/>
        </p:nvSpPr>
        <p:spPr>
          <a:xfrm>
            <a:off x="4852256" y="3463060"/>
            <a:ext cx="11669586" cy="7188898"/>
          </a:xfrm>
          <a:custGeom>
            <a:avLst/>
            <a:gdLst/>
            <a:ahLst/>
            <a:cxnLst/>
            <a:rect l="l" t="t" r="r" b="b"/>
            <a:pathLst>
              <a:path w="8718671" h="5732526">
                <a:moveTo>
                  <a:pt x="0" y="0"/>
                </a:moveTo>
                <a:lnTo>
                  <a:pt x="8718672" y="0"/>
                </a:lnTo>
                <a:lnTo>
                  <a:pt x="8718672" y="5732526"/>
                </a:lnTo>
                <a:lnTo>
                  <a:pt x="0" y="5732526"/>
                </a:lnTo>
                <a:lnTo>
                  <a:pt x="0" y="0"/>
                </a:lnTo>
                <a:close/>
              </a:path>
            </a:pathLst>
          </a:custGeom>
          <a:blipFill>
            <a:blip r:embed="rId3"/>
            <a:stretch>
              <a:fillRect/>
            </a:stretch>
          </a:blipFill>
        </p:spPr>
        <p:txBody>
          <a:bodyPr/>
          <a:lstStyle/>
          <a:p>
            <a:endParaRPr lang="it-IT"/>
          </a:p>
        </p:txBody>
      </p:sp>
      <p:sp>
        <p:nvSpPr>
          <p:cNvPr id="4" name="TextBox 4"/>
          <p:cNvSpPr txBox="1"/>
          <p:nvPr/>
        </p:nvSpPr>
        <p:spPr>
          <a:xfrm>
            <a:off x="6327713" y="10782786"/>
            <a:ext cx="8718671" cy="871833"/>
          </a:xfrm>
          <a:prstGeom prst="rect">
            <a:avLst/>
          </a:prstGeom>
        </p:spPr>
        <p:txBody>
          <a:bodyPr lIns="0" tIns="0" rIns="0" bIns="0" rtlCol="0" anchor="t">
            <a:spAutoFit/>
          </a:bodyPr>
          <a:lstStyle/>
          <a:p>
            <a:pPr algn="ctr">
              <a:lnSpc>
                <a:spcPts val="7071"/>
              </a:lnSpc>
              <a:spcBef>
                <a:spcPct val="0"/>
              </a:spcBef>
            </a:pPr>
            <a:r>
              <a:rPr lang="en-US" sz="5050" dirty="0">
                <a:solidFill>
                  <a:srgbClr val="FF3131"/>
                </a:solidFill>
                <a:latin typeface="Kawit Extended"/>
                <a:ea typeface="Kawit Extended"/>
                <a:cs typeface="Kawit Extended"/>
                <a:sym typeface="Kawit Extended"/>
              </a:rPr>
              <a:t>MICROPLASTICHE</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21384000" cy="15120000"/>
          </a:xfrm>
          <a:custGeom>
            <a:avLst/>
            <a:gdLst/>
            <a:ahLst/>
            <a:cxnLst/>
            <a:rect l="l" t="t" r="r" b="b"/>
            <a:pathLst>
              <a:path w="21384000" h="15120000">
                <a:moveTo>
                  <a:pt x="0" y="0"/>
                </a:moveTo>
                <a:lnTo>
                  <a:pt x="21384000" y="0"/>
                </a:lnTo>
                <a:lnTo>
                  <a:pt x="21384000" y="15120000"/>
                </a:lnTo>
                <a:lnTo>
                  <a:pt x="0" y="15120000"/>
                </a:lnTo>
                <a:lnTo>
                  <a:pt x="0" y="0"/>
                </a:lnTo>
                <a:close/>
              </a:path>
            </a:pathLst>
          </a:custGeom>
          <a:blipFill>
            <a:blip r:embed="rId2"/>
            <a:stretch>
              <a:fillRect l="-33930" t="-17892" r="-6661" b="-18129"/>
            </a:stretch>
          </a:blipFill>
        </p:spPr>
        <p:txBody>
          <a:bodyPr/>
          <a:lstStyle/>
          <a:p>
            <a:endParaRPr lang="it-IT"/>
          </a:p>
        </p:txBody>
      </p:sp>
      <p:sp>
        <p:nvSpPr>
          <p:cNvPr id="3" name="TextBox 3"/>
          <p:cNvSpPr txBox="1"/>
          <p:nvPr/>
        </p:nvSpPr>
        <p:spPr>
          <a:xfrm>
            <a:off x="2320822" y="4655107"/>
            <a:ext cx="16742356" cy="7607617"/>
          </a:xfrm>
          <a:prstGeom prst="rect">
            <a:avLst/>
          </a:prstGeom>
        </p:spPr>
        <p:txBody>
          <a:bodyPr lIns="0" tIns="0" rIns="0" bIns="0" rtlCol="0" anchor="t">
            <a:spAutoFit/>
          </a:bodyPr>
          <a:lstStyle/>
          <a:p>
            <a:pPr algn="just">
              <a:lnSpc>
                <a:spcPts val="6720"/>
              </a:lnSpc>
            </a:pPr>
            <a:r>
              <a:rPr lang="en-US" sz="4800">
                <a:solidFill>
                  <a:srgbClr val="000000"/>
                </a:solidFill>
                <a:latin typeface="Open Sans 1"/>
                <a:ea typeface="Open Sans 1"/>
                <a:cs typeface="Open Sans 1"/>
                <a:sym typeface="Open Sans 1"/>
              </a:rPr>
              <a:t>Per prima cosa ci hanno consegnato degli scatoloni con dentro degli oggetti in plastica. Ogni gruppo ha diviso gli oggetti attraverso un criterio soggettivo:</a:t>
            </a:r>
          </a:p>
          <a:p>
            <a:pPr marL="1036322" lvl="1" indent="-518161" algn="just">
              <a:lnSpc>
                <a:spcPts val="6720"/>
              </a:lnSpc>
              <a:buFont typeface="Arial"/>
              <a:buChar char="•"/>
            </a:pPr>
            <a:r>
              <a:rPr lang="en-US" sz="4800">
                <a:solidFill>
                  <a:srgbClr val="000000"/>
                </a:solidFill>
                <a:latin typeface="Open Sans 1"/>
                <a:ea typeface="Open Sans 1"/>
                <a:cs typeface="Open Sans 1"/>
                <a:sym typeface="Open Sans 1"/>
              </a:rPr>
              <a:t>Il primo e il quinto gruppo hanno seguito il criterio del colore</a:t>
            </a:r>
          </a:p>
          <a:p>
            <a:pPr marL="1036322" lvl="1" indent="-518161" algn="just">
              <a:lnSpc>
                <a:spcPts val="6720"/>
              </a:lnSpc>
              <a:buFont typeface="Arial"/>
              <a:buChar char="•"/>
            </a:pPr>
            <a:r>
              <a:rPr lang="en-US" sz="4800">
                <a:solidFill>
                  <a:srgbClr val="000000"/>
                </a:solidFill>
                <a:latin typeface="Open Sans 1"/>
                <a:ea typeface="Open Sans 1"/>
                <a:cs typeface="Open Sans 1"/>
                <a:sym typeface="Open Sans 1"/>
              </a:rPr>
              <a:t>Il secondo gruppo ha seguito il criterio del materiale</a:t>
            </a:r>
          </a:p>
          <a:p>
            <a:pPr marL="1036322" lvl="1" indent="-518161" algn="just">
              <a:lnSpc>
                <a:spcPts val="6720"/>
              </a:lnSpc>
              <a:buFont typeface="Arial"/>
              <a:buChar char="•"/>
            </a:pPr>
            <a:r>
              <a:rPr lang="en-US" sz="4800">
                <a:solidFill>
                  <a:srgbClr val="000000"/>
                </a:solidFill>
                <a:latin typeface="Open Sans 1"/>
                <a:ea typeface="Open Sans 1"/>
                <a:cs typeface="Open Sans 1"/>
                <a:sym typeface="Open Sans 1"/>
              </a:rPr>
              <a:t>Il terzo e il quarto gruppo hanno seguito il criterio dell’utilizzo</a:t>
            </a:r>
          </a:p>
          <a:p>
            <a:pPr algn="just">
              <a:lnSpc>
                <a:spcPts val="6720"/>
              </a:lnSpc>
            </a:pPr>
            <a:endParaRPr lang="en-US" sz="4800">
              <a:solidFill>
                <a:srgbClr val="000000"/>
              </a:solidFill>
              <a:latin typeface="Open Sans 1"/>
              <a:ea typeface="Open Sans 1"/>
              <a:cs typeface="Open Sans 1"/>
              <a:sym typeface="Open Sans 1"/>
            </a:endParaRPr>
          </a:p>
        </p:txBody>
      </p:sp>
      <p:sp>
        <p:nvSpPr>
          <p:cNvPr id="4" name="Freeform 4"/>
          <p:cNvSpPr/>
          <p:nvPr/>
        </p:nvSpPr>
        <p:spPr>
          <a:xfrm>
            <a:off x="7833926" y="11638201"/>
            <a:ext cx="5353003" cy="3481799"/>
          </a:xfrm>
          <a:custGeom>
            <a:avLst/>
            <a:gdLst/>
            <a:ahLst/>
            <a:cxnLst/>
            <a:rect l="l" t="t" r="r" b="b"/>
            <a:pathLst>
              <a:path w="5353003" h="3481799">
                <a:moveTo>
                  <a:pt x="0" y="0"/>
                </a:moveTo>
                <a:lnTo>
                  <a:pt x="5353003" y="0"/>
                </a:lnTo>
                <a:lnTo>
                  <a:pt x="5353003" y="3481799"/>
                </a:lnTo>
                <a:lnTo>
                  <a:pt x="0" y="3481799"/>
                </a:lnTo>
                <a:lnTo>
                  <a:pt x="0" y="0"/>
                </a:lnTo>
                <a:close/>
              </a:path>
            </a:pathLst>
          </a:custGeom>
          <a:blipFill>
            <a:blip r:embed="rId3"/>
            <a:stretch>
              <a:fillRect l="-1947" t="-108981"/>
            </a:stretch>
          </a:blipFill>
        </p:spPr>
        <p:txBody>
          <a:bodyPr/>
          <a:lstStyle/>
          <a:p>
            <a:endParaRPr lang="it-IT"/>
          </a:p>
        </p:txBody>
      </p:sp>
      <p:sp>
        <p:nvSpPr>
          <p:cNvPr id="5" name="TextBox 5"/>
          <p:cNvSpPr txBox="1"/>
          <p:nvPr/>
        </p:nvSpPr>
        <p:spPr>
          <a:xfrm>
            <a:off x="5759501" y="2068495"/>
            <a:ext cx="9864998" cy="1302386"/>
          </a:xfrm>
          <a:prstGeom prst="rect">
            <a:avLst/>
          </a:prstGeom>
        </p:spPr>
        <p:txBody>
          <a:bodyPr lIns="0" tIns="0" rIns="0" bIns="0" rtlCol="0" anchor="t">
            <a:spAutoFit/>
          </a:bodyPr>
          <a:lstStyle/>
          <a:p>
            <a:pPr algn="ctr">
              <a:lnSpc>
                <a:spcPts val="10639"/>
              </a:lnSpc>
            </a:pPr>
            <a:r>
              <a:rPr lang="en-US" sz="7599">
                <a:solidFill>
                  <a:srgbClr val="FF3131"/>
                </a:solidFill>
                <a:latin typeface="Kawit Extended"/>
                <a:ea typeface="Kawit Extended"/>
                <a:cs typeface="Kawit Extended"/>
                <a:sym typeface="Kawit Extended"/>
              </a:rPr>
              <a:t>IL PRIMO LABORATORIO</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11</TotalTime>
  <Words>710</Words>
  <Application>Microsoft Office PowerPoint</Application>
  <PresentationFormat>Personalizzato</PresentationFormat>
  <Paragraphs>59</Paragraphs>
  <Slides>18</Slides>
  <Notes>0</Notes>
  <HiddenSlides>0</HiddenSlides>
  <MMClips>1</MMClips>
  <ScaleCrop>false</ScaleCrop>
  <HeadingPairs>
    <vt:vector size="6" baseType="variant">
      <vt:variant>
        <vt:lpstr>Caratteri utilizzati</vt:lpstr>
      </vt:variant>
      <vt:variant>
        <vt:i4>6</vt:i4>
      </vt:variant>
      <vt:variant>
        <vt:lpstr>Tema</vt:lpstr>
      </vt:variant>
      <vt:variant>
        <vt:i4>1</vt:i4>
      </vt:variant>
      <vt:variant>
        <vt:lpstr>Titoli diapositive</vt:lpstr>
      </vt:variant>
      <vt:variant>
        <vt:i4>18</vt:i4>
      </vt:variant>
    </vt:vector>
  </HeadingPairs>
  <TitlesOfParts>
    <vt:vector size="25" baseType="lpstr">
      <vt:lpstr>Calibri</vt:lpstr>
      <vt:lpstr>Open Sans 2 Italics</vt:lpstr>
      <vt:lpstr>Open Sans 2</vt:lpstr>
      <vt:lpstr>Kawit Extended</vt:lpstr>
      <vt:lpstr>Arial</vt:lpstr>
      <vt:lpstr>Open Sans 1</vt:lpstr>
      <vt:lpstr>Office Theme</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Classe 2C</dc:title>
  <cp:lastModifiedBy>Sabina Rossi</cp:lastModifiedBy>
  <cp:revision>4</cp:revision>
  <dcterms:created xsi:type="dcterms:W3CDTF">2006-08-16T00:00:00Z</dcterms:created>
  <dcterms:modified xsi:type="dcterms:W3CDTF">2025-07-08T15:53:46Z</dcterms:modified>
  <dc:identifier>DAGjUM-fGWU</dc:identifier>
</cp:coreProperties>
</file>